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4"/>
  </p:sldMasterIdLst>
  <p:notesMasterIdLst>
    <p:notesMasterId r:id="rId20"/>
  </p:notesMasterIdLst>
  <p:sldIdLst>
    <p:sldId id="256" r:id="rId5"/>
    <p:sldId id="257" r:id="rId6"/>
    <p:sldId id="792" r:id="rId7"/>
    <p:sldId id="267" r:id="rId8"/>
    <p:sldId id="259" r:id="rId9"/>
    <p:sldId id="271" r:id="rId10"/>
    <p:sldId id="801" r:id="rId11"/>
    <p:sldId id="263" r:id="rId12"/>
    <p:sldId id="803" r:id="rId13"/>
    <p:sldId id="797" r:id="rId14"/>
    <p:sldId id="262" r:id="rId15"/>
    <p:sldId id="268" r:id="rId16"/>
    <p:sldId id="793" r:id="rId17"/>
    <p:sldId id="265" r:id="rId18"/>
    <p:sldId id="79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8458FB-FBE2-47EE-9491-1425D9C60689}" v="1" dt="2024-04-18T19:00:06.110"/>
    <p1510:client id="{3C067409-0A79-4ADE-9580-9765B7A63AA6}" v="212" dt="2024-04-18T15:33:18.131"/>
    <p1510:client id="{4248B84B-DB20-4361-86B9-B563D73C6DFA}" v="3024" dt="2024-04-18T19:05:03.288"/>
    <p1510:client id="{4E0CCCC2-97F0-40E3-BD25-147B807D98D4}" v="141" dt="2024-04-18T17:59:42.716"/>
    <p1510:client id="{6A44BFDB-92B6-F093-A3BE-7630BC84387F}" v="2" dt="2024-04-18T18:58:14.382"/>
    <p1510:client id="{8C0FBCCB-00A3-48B8-AF13-3905AA6E881E}" v="1" dt="2024-04-18T18:49:16.217"/>
    <p1510:client id="{B2C5AF9B-BD64-419A-BFAE-E07AAE19F617}" v="177" dt="2024-04-18T17:06:32.890"/>
    <p1510:client id="{CA5A3D1D-1751-159A-759F-E2B4E2F36A42}" v="2" dt="2024-04-18T16:02:52.671"/>
    <p1510:client id="{CAD71ECA-3E0D-49FB-84DC-E6CF9328D36D}" v="3" dt="2024-04-18T19:03:34.170"/>
    <p1510:client id="{D3FEE333-55C6-4242-9475-94C3D3E232F2}" v="679" dt="2024-04-18T19:06:48.3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DDAA117F-3909-436F-B0E9-6A5E18EF911C}"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E57E9644-DD4F-4312-B82E-984C7113BFA3}">
      <dgm:prSet custT="1"/>
      <dgm:spPr/>
      <dgm:t>
        <a:bodyPr/>
        <a:lstStyle/>
        <a:p>
          <a:pPr>
            <a:lnSpc>
              <a:spcPct val="100000"/>
            </a:lnSpc>
          </a:pPr>
          <a:r>
            <a:rPr lang="en-US" sz="1200" b="1">
              <a:solidFill>
                <a:schemeClr val="accent2"/>
              </a:solidFill>
              <a:latin typeface="Calibri"/>
              <a:cs typeface="Calibri"/>
            </a:rPr>
            <a:t>Enhancing Offset Calculations with Distance: </a:t>
          </a:r>
          <a:r>
            <a:rPr lang="en-US" sz="1200">
              <a:solidFill>
                <a:schemeClr val="accent2"/>
              </a:solidFill>
              <a:latin typeface="Calibri"/>
              <a:cs typeface="Calibri"/>
            </a:rPr>
            <a:t>By integrating  data  on the  distances  between  MVD's we  could  improve the  model’s capacity for offset calculations. Addition of distance with some strategies like Geospatial weighting, Validation and testing might aim to unlock advanced analytical insights, leading to superior understanding of traffic dynamics.</a:t>
          </a:r>
          <a:r>
            <a:rPr lang="en-US" sz="1200" b="0">
              <a:latin typeface="Aptos Display" panose="02110004020202020204"/>
            </a:rPr>
            <a:t> </a:t>
          </a:r>
          <a:endParaRPr lang="en-US" sz="1200" b="1">
            <a:latin typeface="Aptos Display" panose="02110004020202020204"/>
          </a:endParaRPr>
        </a:p>
      </dgm:t>
    </dgm:pt>
    <dgm:pt modelId="{35401EC7-42F3-42E5-AE59-BE89B5DF0C87}" type="parTrans" cxnId="{D6342F17-F111-401F-B1B1-250624496439}">
      <dgm:prSet/>
      <dgm:spPr/>
      <dgm:t>
        <a:bodyPr/>
        <a:lstStyle/>
        <a:p>
          <a:endParaRPr lang="en-US"/>
        </a:p>
      </dgm:t>
    </dgm:pt>
    <dgm:pt modelId="{CBE97D73-EB86-4401-99DB-378A35319830}" type="sibTrans" cxnId="{D6342F17-F111-401F-B1B1-250624496439}">
      <dgm:prSet/>
      <dgm:spPr/>
      <dgm:t>
        <a:bodyPr/>
        <a:lstStyle/>
        <a:p>
          <a:pPr>
            <a:lnSpc>
              <a:spcPct val="100000"/>
            </a:lnSpc>
          </a:pPr>
          <a:endParaRPr lang="en-US"/>
        </a:p>
      </dgm:t>
    </dgm:pt>
    <dgm:pt modelId="{D4051ACE-5410-40D9-BD48-B899FA788D9E}">
      <dgm:prSet custT="1"/>
      <dgm:spPr/>
      <dgm:t>
        <a:bodyPr/>
        <a:lstStyle/>
        <a:p>
          <a:pPr>
            <a:lnSpc>
              <a:spcPct val="100000"/>
            </a:lnSpc>
          </a:pPr>
          <a:r>
            <a:rPr lang="en-US" sz="1200" b="1">
              <a:solidFill>
                <a:schemeClr val="accent1">
                  <a:lumMod val="60000"/>
                  <a:lumOff val="40000"/>
                </a:schemeClr>
              </a:solidFill>
              <a:latin typeface="Calibri"/>
              <a:cs typeface="Calibri"/>
            </a:rPr>
            <a:t>Maintenance Recommendations: </a:t>
          </a:r>
          <a:r>
            <a:rPr lang="en-US" sz="1200">
              <a:solidFill>
                <a:schemeClr val="accent1">
                  <a:lumMod val="60000"/>
                  <a:lumOff val="40000"/>
                </a:schemeClr>
              </a:solidFill>
              <a:latin typeface="Calibri"/>
              <a:cs typeface="Calibri"/>
            </a:rPr>
            <a:t>Maintenance should be prioritized on MVDs with high 'COMMFAIL' counts as these indicate communication failures. For instance, Cluster H and F show a significantly higher number of COMMFAILS compared to others. They should be inspected first, and some strategies can be infused like maintenance scheduling ,technical diagnostics, reporting and documentation to ensure robust performance and longevity in MVD systems.</a:t>
          </a:r>
        </a:p>
      </dgm:t>
    </dgm:pt>
    <dgm:pt modelId="{A13AF11C-2A55-4070-8937-D28CAC193D8E}" type="parTrans" cxnId="{59F7438D-4F33-40EC-9947-CF80FBAF7553}">
      <dgm:prSet/>
      <dgm:spPr/>
      <dgm:t>
        <a:bodyPr/>
        <a:lstStyle/>
        <a:p>
          <a:endParaRPr lang="en-US"/>
        </a:p>
      </dgm:t>
    </dgm:pt>
    <dgm:pt modelId="{909F02AE-4542-459A-B043-CB3BF3B820C9}" type="sibTrans" cxnId="{59F7438D-4F33-40EC-9947-CF80FBAF7553}">
      <dgm:prSet/>
      <dgm:spPr/>
      <dgm:t>
        <a:bodyPr/>
        <a:lstStyle/>
        <a:p>
          <a:pPr>
            <a:lnSpc>
              <a:spcPct val="100000"/>
            </a:lnSpc>
          </a:pPr>
          <a:endParaRPr lang="en-US"/>
        </a:p>
      </dgm:t>
    </dgm:pt>
    <dgm:pt modelId="{79D3CE1B-E83B-4A6F-8578-880A6AF7EBC3}">
      <dgm:prSet custT="1"/>
      <dgm:spPr/>
      <dgm:t>
        <a:bodyPr/>
        <a:lstStyle/>
        <a:p>
          <a:pPr>
            <a:lnSpc>
              <a:spcPct val="100000"/>
            </a:lnSpc>
          </a:pPr>
          <a:r>
            <a:rPr lang="en-US" sz="1200" b="1">
              <a:solidFill>
                <a:schemeClr val="accent5">
                  <a:lumMod val="60000"/>
                  <a:lumOff val="40000"/>
                </a:schemeClr>
              </a:solidFill>
            </a:rPr>
            <a:t>Enhancing Time Series Forecasting: </a:t>
          </a:r>
          <a:r>
            <a:rPr lang="en-US" sz="1200">
              <a:solidFill>
                <a:schemeClr val="accent5">
                  <a:lumMod val="60000"/>
                  <a:lumOff val="40000"/>
                </a:schemeClr>
              </a:solidFill>
            </a:rPr>
            <a:t>Augmenting volume data with key factors for a comprehensive forecasting model like Including weather conditions, holiday effects, and anomaly events to capture external influences on trends which gives more accurate prediction model that reflects complex real-world dynamics.</a:t>
          </a:r>
        </a:p>
      </dgm:t>
    </dgm:pt>
    <dgm:pt modelId="{D1F0F73B-C36E-4AE9-BF1A-3D62B99EF338}" type="parTrans" cxnId="{7A1FD9CD-628B-4635-B2C6-C2C7649A1D40}">
      <dgm:prSet/>
      <dgm:spPr/>
      <dgm:t>
        <a:bodyPr/>
        <a:lstStyle/>
        <a:p>
          <a:endParaRPr lang="en-US"/>
        </a:p>
      </dgm:t>
    </dgm:pt>
    <dgm:pt modelId="{675DEE68-3FEB-4A94-A2CC-B8FBE807B7E8}" type="sibTrans" cxnId="{7A1FD9CD-628B-4635-B2C6-C2C7649A1D40}">
      <dgm:prSet/>
      <dgm:spPr/>
      <dgm:t>
        <a:bodyPr/>
        <a:lstStyle/>
        <a:p>
          <a:endParaRPr lang="en-US"/>
        </a:p>
      </dgm:t>
    </dgm:pt>
    <dgm:pt modelId="{4F38C4DB-3DF4-4263-945E-610D23A94F51}">
      <dgm:prSet phldr="0" custT="1"/>
      <dgm:spPr/>
      <dgm:t>
        <a:bodyPr/>
        <a:lstStyle/>
        <a:p>
          <a:pPr>
            <a:lnSpc>
              <a:spcPct val="100000"/>
            </a:lnSpc>
          </a:pPr>
          <a:r>
            <a:rPr lang="en-US" sz="1200" b="1"/>
            <a:t>Selecting a Deep-Learning Model: </a:t>
          </a:r>
          <a:r>
            <a:rPr lang="en-US" sz="1200"/>
            <a:t>We've chosen the Prophet model because when Compared to more intricate options like LSTM models that demand computing power and fine-tuning, With the external factors, a deep learning model can predict the volume count with higher accuracy and lower error</a:t>
          </a:r>
        </a:p>
      </dgm:t>
    </dgm:pt>
    <dgm:pt modelId="{E3D605A0-06B3-4062-A395-63E9B9239B23}" type="parTrans" cxnId="{6768E94E-71D3-40ED-9777-1E943B794EC5}">
      <dgm:prSet/>
      <dgm:spPr/>
      <dgm:t>
        <a:bodyPr/>
        <a:lstStyle/>
        <a:p>
          <a:endParaRPr lang="en-US"/>
        </a:p>
      </dgm:t>
    </dgm:pt>
    <dgm:pt modelId="{F7AF4198-09E2-4E68-AB26-40214C3F16DD}" type="sibTrans" cxnId="{6768E94E-71D3-40ED-9777-1E943B794EC5}">
      <dgm:prSet/>
      <dgm:spPr/>
      <dgm:t>
        <a:bodyPr/>
        <a:lstStyle/>
        <a:p>
          <a:pPr>
            <a:lnSpc>
              <a:spcPct val="100000"/>
            </a:lnSpc>
          </a:pPr>
          <a:endParaRPr lang="en-US"/>
        </a:p>
      </dgm:t>
    </dgm:pt>
    <dgm:pt modelId="{CDD1965C-DBA5-4A1C-B893-A5C32544B344}" type="pres">
      <dgm:prSet presAssocID="{DDAA117F-3909-436F-B0E9-6A5E18EF911C}" presName="root" presStyleCnt="0">
        <dgm:presLayoutVars>
          <dgm:dir/>
          <dgm:resizeHandles val="exact"/>
        </dgm:presLayoutVars>
      </dgm:prSet>
      <dgm:spPr/>
    </dgm:pt>
    <dgm:pt modelId="{2A7C4C8A-B485-41DC-925F-382306A0B739}" type="pres">
      <dgm:prSet presAssocID="{DDAA117F-3909-436F-B0E9-6A5E18EF911C}" presName="container" presStyleCnt="0">
        <dgm:presLayoutVars>
          <dgm:dir/>
          <dgm:resizeHandles val="exact"/>
        </dgm:presLayoutVars>
      </dgm:prSet>
      <dgm:spPr/>
    </dgm:pt>
    <dgm:pt modelId="{E881D135-0A70-41F3-98C1-6EDBAE4D6B29}" type="pres">
      <dgm:prSet presAssocID="{E57E9644-DD4F-4312-B82E-984C7113BFA3}" presName="compNode" presStyleCnt="0"/>
      <dgm:spPr/>
    </dgm:pt>
    <dgm:pt modelId="{BBC1C7A7-F58B-418C-8BB1-E8B264214AF1}" type="pres">
      <dgm:prSet presAssocID="{E57E9644-DD4F-4312-B82E-984C7113BFA3}" presName="iconBgRect" presStyleLbl="bgShp" presStyleIdx="0" presStyleCnt="4"/>
      <dgm:spPr/>
    </dgm:pt>
    <dgm:pt modelId="{C6F9376E-9747-4562-BE0F-3C9BB93637AA}" type="pres">
      <dgm:prSet presAssocID="{E57E9644-DD4F-4312-B82E-984C7113BFA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tor"/>
        </a:ext>
      </dgm:extLst>
    </dgm:pt>
    <dgm:pt modelId="{AD5AF239-6347-41BD-AA09-BFA8635D1F79}" type="pres">
      <dgm:prSet presAssocID="{E57E9644-DD4F-4312-B82E-984C7113BFA3}" presName="spaceRect" presStyleCnt="0"/>
      <dgm:spPr/>
    </dgm:pt>
    <dgm:pt modelId="{804F6F0D-5F9A-4BB7-8A50-3E13642A68AF}" type="pres">
      <dgm:prSet presAssocID="{E57E9644-DD4F-4312-B82E-984C7113BFA3}" presName="textRect" presStyleLbl="revTx" presStyleIdx="0" presStyleCnt="4" custScaleX="101401">
        <dgm:presLayoutVars>
          <dgm:chMax val="1"/>
          <dgm:chPref val="1"/>
        </dgm:presLayoutVars>
      </dgm:prSet>
      <dgm:spPr/>
    </dgm:pt>
    <dgm:pt modelId="{BDA11DE5-E8DD-42F1-800A-D559339C2733}" type="pres">
      <dgm:prSet presAssocID="{CBE97D73-EB86-4401-99DB-378A35319830}" presName="sibTrans" presStyleLbl="sibTrans2D1" presStyleIdx="0" presStyleCnt="0"/>
      <dgm:spPr/>
    </dgm:pt>
    <dgm:pt modelId="{D00FBA9E-5E2D-44A0-8114-2856B1A56729}" type="pres">
      <dgm:prSet presAssocID="{4F38C4DB-3DF4-4263-945E-610D23A94F51}" presName="compNode" presStyleCnt="0"/>
      <dgm:spPr/>
    </dgm:pt>
    <dgm:pt modelId="{E0D5B722-1428-4966-AD61-C73348E63442}" type="pres">
      <dgm:prSet presAssocID="{4F38C4DB-3DF4-4263-945E-610D23A94F51}" presName="iconBgRect" presStyleLbl="bgShp" presStyleIdx="1" presStyleCnt="4"/>
      <dgm:spPr/>
    </dgm:pt>
    <dgm:pt modelId="{4F738F7F-1DF9-4BE4-835B-DBA0C6551512}" type="pres">
      <dgm:prSet presAssocID="{4F38C4DB-3DF4-4263-945E-610D23A94F51}" presName="iconRect" presStyleLbl="node1" presStyleIdx="1" presStyleCnt="4" custLinFactNeighborY="175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lipboard Mixed with solid fill"/>
        </a:ext>
      </dgm:extLst>
    </dgm:pt>
    <dgm:pt modelId="{83EE51C8-4595-4135-A1F5-93C852BFD66C}" type="pres">
      <dgm:prSet presAssocID="{4F38C4DB-3DF4-4263-945E-610D23A94F51}" presName="spaceRect" presStyleCnt="0"/>
      <dgm:spPr/>
    </dgm:pt>
    <dgm:pt modelId="{56F59342-1E59-41C5-A7B3-5FFD987A1A76}" type="pres">
      <dgm:prSet presAssocID="{4F38C4DB-3DF4-4263-945E-610D23A94F51}" presName="textRect" presStyleLbl="revTx" presStyleIdx="1" presStyleCnt="4" custScaleX="109096" custScaleY="106562">
        <dgm:presLayoutVars>
          <dgm:chMax val="1"/>
          <dgm:chPref val="1"/>
        </dgm:presLayoutVars>
      </dgm:prSet>
      <dgm:spPr/>
    </dgm:pt>
    <dgm:pt modelId="{94551391-7BC6-4D0B-B66D-FF58C9E26E9B}" type="pres">
      <dgm:prSet presAssocID="{F7AF4198-09E2-4E68-AB26-40214C3F16DD}" presName="sibTrans" presStyleLbl="sibTrans2D1" presStyleIdx="0" presStyleCnt="0"/>
      <dgm:spPr/>
    </dgm:pt>
    <dgm:pt modelId="{024B1761-0C20-4F15-A645-F1A6A9FE54BF}" type="pres">
      <dgm:prSet presAssocID="{D4051ACE-5410-40D9-BD48-B899FA788D9E}" presName="compNode" presStyleCnt="0"/>
      <dgm:spPr/>
    </dgm:pt>
    <dgm:pt modelId="{8644F603-CE9B-443A-92BE-526751CB0F30}" type="pres">
      <dgm:prSet presAssocID="{D4051ACE-5410-40D9-BD48-B899FA788D9E}" presName="iconBgRect" presStyleLbl="bgShp" presStyleIdx="2" presStyleCnt="4"/>
      <dgm:spPr/>
    </dgm:pt>
    <dgm:pt modelId="{B6BB8DF3-157E-4F2B-BB83-F45E9A6FE8F9}" type="pres">
      <dgm:prSet presAssocID="{D4051ACE-5410-40D9-BD48-B899FA788D9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4444449B-4A17-441B-A862-DE1346CEA4DF}" type="pres">
      <dgm:prSet presAssocID="{D4051ACE-5410-40D9-BD48-B899FA788D9E}" presName="spaceRect" presStyleCnt="0"/>
      <dgm:spPr/>
    </dgm:pt>
    <dgm:pt modelId="{EACE19BE-9EC9-4E8D-A825-FE5DB7FE3D59}" type="pres">
      <dgm:prSet presAssocID="{D4051ACE-5410-40D9-BD48-B899FA788D9E}" presName="textRect" presStyleLbl="revTx" presStyleIdx="2" presStyleCnt="4" custScaleX="103554">
        <dgm:presLayoutVars>
          <dgm:chMax val="1"/>
          <dgm:chPref val="1"/>
        </dgm:presLayoutVars>
      </dgm:prSet>
      <dgm:spPr/>
    </dgm:pt>
    <dgm:pt modelId="{5390F85A-4879-4651-B45C-B9C22DD197A6}" type="pres">
      <dgm:prSet presAssocID="{909F02AE-4542-459A-B043-CB3BF3B820C9}" presName="sibTrans" presStyleLbl="sibTrans2D1" presStyleIdx="0" presStyleCnt="0"/>
      <dgm:spPr/>
    </dgm:pt>
    <dgm:pt modelId="{8AF6F31D-EE3F-46D2-9D8B-51F4FDA2CE85}" type="pres">
      <dgm:prSet presAssocID="{79D3CE1B-E83B-4A6F-8578-880A6AF7EBC3}" presName="compNode" presStyleCnt="0"/>
      <dgm:spPr/>
    </dgm:pt>
    <dgm:pt modelId="{8E1C3E9F-0E4D-4236-B025-D402D5BFA4EA}" type="pres">
      <dgm:prSet presAssocID="{79D3CE1B-E83B-4A6F-8578-880A6AF7EBC3}" presName="iconBgRect" presStyleLbl="bgShp" presStyleIdx="3" presStyleCnt="4"/>
      <dgm:spPr/>
    </dgm:pt>
    <dgm:pt modelId="{E91ED870-0BDC-4E4A-AAF4-4EA435FB1E92}" type="pres">
      <dgm:prSet presAssocID="{79D3CE1B-E83B-4A6F-8578-880A6AF7EBC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rtial Sun"/>
        </a:ext>
      </dgm:extLst>
    </dgm:pt>
    <dgm:pt modelId="{0748B8BC-2987-48B5-A615-1A74EF68ABFF}" type="pres">
      <dgm:prSet presAssocID="{79D3CE1B-E83B-4A6F-8578-880A6AF7EBC3}" presName="spaceRect" presStyleCnt="0"/>
      <dgm:spPr/>
    </dgm:pt>
    <dgm:pt modelId="{EF4DA045-A132-4A69-A4F3-EDC89367EB58}" type="pres">
      <dgm:prSet presAssocID="{79D3CE1B-E83B-4A6F-8578-880A6AF7EBC3}" presName="textRect" presStyleLbl="revTx" presStyleIdx="3" presStyleCnt="4">
        <dgm:presLayoutVars>
          <dgm:chMax val="1"/>
          <dgm:chPref val="1"/>
        </dgm:presLayoutVars>
      </dgm:prSet>
      <dgm:spPr/>
    </dgm:pt>
  </dgm:ptLst>
  <dgm:cxnLst>
    <dgm:cxn modelId="{D6342F17-F111-401F-B1B1-250624496439}" srcId="{DDAA117F-3909-436F-B0E9-6A5E18EF911C}" destId="{E57E9644-DD4F-4312-B82E-984C7113BFA3}" srcOrd="0" destOrd="0" parTransId="{35401EC7-42F3-42E5-AE59-BE89B5DF0C87}" sibTransId="{CBE97D73-EB86-4401-99DB-378A35319830}"/>
    <dgm:cxn modelId="{6768E94E-71D3-40ED-9777-1E943B794EC5}" srcId="{DDAA117F-3909-436F-B0E9-6A5E18EF911C}" destId="{4F38C4DB-3DF4-4263-945E-610D23A94F51}" srcOrd="1" destOrd="0" parTransId="{E3D605A0-06B3-4062-A395-63E9B9239B23}" sibTransId="{F7AF4198-09E2-4E68-AB26-40214C3F16DD}"/>
    <dgm:cxn modelId="{D1014F71-B866-41E1-8229-712E8B7A4F6D}" type="presOf" srcId="{4F38C4DB-3DF4-4263-945E-610D23A94F51}" destId="{56F59342-1E59-41C5-A7B3-5FFD987A1A76}" srcOrd="0" destOrd="0" presId="urn:microsoft.com/office/officeart/2018/2/layout/IconCircleList"/>
    <dgm:cxn modelId="{DD4ED675-16C8-4E95-BB04-840413AF0BF5}" type="presOf" srcId="{DDAA117F-3909-436F-B0E9-6A5E18EF911C}" destId="{CDD1965C-DBA5-4A1C-B893-A5C32544B344}" srcOrd="0" destOrd="0" presId="urn:microsoft.com/office/officeart/2018/2/layout/IconCircleList"/>
    <dgm:cxn modelId="{5311E080-0F2B-4C8B-A2F7-3CE60742ABFD}" type="presOf" srcId="{E57E9644-DD4F-4312-B82E-984C7113BFA3}" destId="{804F6F0D-5F9A-4BB7-8A50-3E13642A68AF}" srcOrd="0" destOrd="0" presId="urn:microsoft.com/office/officeart/2018/2/layout/IconCircleList"/>
    <dgm:cxn modelId="{59F7438D-4F33-40EC-9947-CF80FBAF7553}" srcId="{DDAA117F-3909-436F-B0E9-6A5E18EF911C}" destId="{D4051ACE-5410-40D9-BD48-B899FA788D9E}" srcOrd="2" destOrd="0" parTransId="{A13AF11C-2A55-4070-8937-D28CAC193D8E}" sibTransId="{909F02AE-4542-459A-B043-CB3BF3B820C9}"/>
    <dgm:cxn modelId="{1E4C16B9-027A-47CA-A881-A78009F6DB59}" type="presOf" srcId="{CBE97D73-EB86-4401-99DB-378A35319830}" destId="{BDA11DE5-E8DD-42F1-800A-D559339C2733}" srcOrd="0" destOrd="0" presId="urn:microsoft.com/office/officeart/2018/2/layout/IconCircleList"/>
    <dgm:cxn modelId="{5571B0C4-22AB-4D98-B150-B47442C514DC}" type="presOf" srcId="{F7AF4198-09E2-4E68-AB26-40214C3F16DD}" destId="{94551391-7BC6-4D0B-B66D-FF58C9E26E9B}" srcOrd="0" destOrd="0" presId="urn:microsoft.com/office/officeart/2018/2/layout/IconCircleList"/>
    <dgm:cxn modelId="{895E2AC8-1ADF-41EC-A41F-0E76A0F80CF6}" type="presOf" srcId="{909F02AE-4542-459A-B043-CB3BF3B820C9}" destId="{5390F85A-4879-4651-B45C-B9C22DD197A6}" srcOrd="0" destOrd="0" presId="urn:microsoft.com/office/officeart/2018/2/layout/IconCircleList"/>
    <dgm:cxn modelId="{7A1FD9CD-628B-4635-B2C6-C2C7649A1D40}" srcId="{DDAA117F-3909-436F-B0E9-6A5E18EF911C}" destId="{79D3CE1B-E83B-4A6F-8578-880A6AF7EBC3}" srcOrd="3" destOrd="0" parTransId="{D1F0F73B-C36E-4AE9-BF1A-3D62B99EF338}" sibTransId="{675DEE68-3FEB-4A94-A2CC-B8FBE807B7E8}"/>
    <dgm:cxn modelId="{D3FEB6F4-D4D2-4D22-B1F8-C9533EDF8656}" type="presOf" srcId="{D4051ACE-5410-40D9-BD48-B899FA788D9E}" destId="{EACE19BE-9EC9-4E8D-A825-FE5DB7FE3D59}" srcOrd="0" destOrd="0" presId="urn:microsoft.com/office/officeart/2018/2/layout/IconCircleList"/>
    <dgm:cxn modelId="{4BAF89F8-6AF6-4C83-9FD3-641C75646E20}" type="presOf" srcId="{79D3CE1B-E83B-4A6F-8578-880A6AF7EBC3}" destId="{EF4DA045-A132-4A69-A4F3-EDC89367EB58}" srcOrd="0" destOrd="0" presId="urn:microsoft.com/office/officeart/2018/2/layout/IconCircleList"/>
    <dgm:cxn modelId="{9B70B06C-1808-4245-AED6-DE66B6A39781}" type="presParOf" srcId="{CDD1965C-DBA5-4A1C-B893-A5C32544B344}" destId="{2A7C4C8A-B485-41DC-925F-382306A0B739}" srcOrd="0" destOrd="0" presId="urn:microsoft.com/office/officeart/2018/2/layout/IconCircleList"/>
    <dgm:cxn modelId="{F1F01354-0DE6-409F-8ED4-9443B546C88A}" type="presParOf" srcId="{2A7C4C8A-B485-41DC-925F-382306A0B739}" destId="{E881D135-0A70-41F3-98C1-6EDBAE4D6B29}" srcOrd="0" destOrd="0" presId="urn:microsoft.com/office/officeart/2018/2/layout/IconCircleList"/>
    <dgm:cxn modelId="{FB6EA40A-2D42-4AAE-A8C3-DE1EA9A464FD}" type="presParOf" srcId="{E881D135-0A70-41F3-98C1-6EDBAE4D6B29}" destId="{BBC1C7A7-F58B-418C-8BB1-E8B264214AF1}" srcOrd="0" destOrd="0" presId="urn:microsoft.com/office/officeart/2018/2/layout/IconCircleList"/>
    <dgm:cxn modelId="{59BD72DF-8B1C-49EB-AC90-2BE16412D11A}" type="presParOf" srcId="{E881D135-0A70-41F3-98C1-6EDBAE4D6B29}" destId="{C6F9376E-9747-4562-BE0F-3C9BB93637AA}" srcOrd="1" destOrd="0" presId="urn:microsoft.com/office/officeart/2018/2/layout/IconCircleList"/>
    <dgm:cxn modelId="{28FA47FA-01CD-4455-8EA1-862977719532}" type="presParOf" srcId="{E881D135-0A70-41F3-98C1-6EDBAE4D6B29}" destId="{AD5AF239-6347-41BD-AA09-BFA8635D1F79}" srcOrd="2" destOrd="0" presId="urn:microsoft.com/office/officeart/2018/2/layout/IconCircleList"/>
    <dgm:cxn modelId="{987122AE-0CBC-4FC5-99AD-D212ADF34CCE}" type="presParOf" srcId="{E881D135-0A70-41F3-98C1-6EDBAE4D6B29}" destId="{804F6F0D-5F9A-4BB7-8A50-3E13642A68AF}" srcOrd="3" destOrd="0" presId="urn:microsoft.com/office/officeart/2018/2/layout/IconCircleList"/>
    <dgm:cxn modelId="{8FD6A7C4-E6C2-47E1-ADAC-4EC900EF7DEE}" type="presParOf" srcId="{2A7C4C8A-B485-41DC-925F-382306A0B739}" destId="{BDA11DE5-E8DD-42F1-800A-D559339C2733}" srcOrd="1" destOrd="0" presId="urn:microsoft.com/office/officeart/2018/2/layout/IconCircleList"/>
    <dgm:cxn modelId="{8C780D37-98CF-4F37-B9F1-89AD61EA5C75}" type="presParOf" srcId="{2A7C4C8A-B485-41DC-925F-382306A0B739}" destId="{D00FBA9E-5E2D-44A0-8114-2856B1A56729}" srcOrd="2" destOrd="0" presId="urn:microsoft.com/office/officeart/2018/2/layout/IconCircleList"/>
    <dgm:cxn modelId="{3781BC0E-E4F3-415E-8FD2-82D646B228CA}" type="presParOf" srcId="{D00FBA9E-5E2D-44A0-8114-2856B1A56729}" destId="{E0D5B722-1428-4966-AD61-C73348E63442}" srcOrd="0" destOrd="0" presId="urn:microsoft.com/office/officeart/2018/2/layout/IconCircleList"/>
    <dgm:cxn modelId="{4785F4F0-0EEB-492D-98C2-2D5CE677124B}" type="presParOf" srcId="{D00FBA9E-5E2D-44A0-8114-2856B1A56729}" destId="{4F738F7F-1DF9-4BE4-835B-DBA0C6551512}" srcOrd="1" destOrd="0" presId="urn:microsoft.com/office/officeart/2018/2/layout/IconCircleList"/>
    <dgm:cxn modelId="{A7A56B75-4D67-4A5E-87A8-629B3DC2C9A7}" type="presParOf" srcId="{D00FBA9E-5E2D-44A0-8114-2856B1A56729}" destId="{83EE51C8-4595-4135-A1F5-93C852BFD66C}" srcOrd="2" destOrd="0" presId="urn:microsoft.com/office/officeart/2018/2/layout/IconCircleList"/>
    <dgm:cxn modelId="{5DEA35F4-57C6-4958-AA2C-F7FCD24034DD}" type="presParOf" srcId="{D00FBA9E-5E2D-44A0-8114-2856B1A56729}" destId="{56F59342-1E59-41C5-A7B3-5FFD987A1A76}" srcOrd="3" destOrd="0" presId="urn:microsoft.com/office/officeart/2018/2/layout/IconCircleList"/>
    <dgm:cxn modelId="{7261EBBB-DFD1-442E-8E69-A976E01D14CB}" type="presParOf" srcId="{2A7C4C8A-B485-41DC-925F-382306A0B739}" destId="{94551391-7BC6-4D0B-B66D-FF58C9E26E9B}" srcOrd="3" destOrd="0" presId="urn:microsoft.com/office/officeart/2018/2/layout/IconCircleList"/>
    <dgm:cxn modelId="{1143A581-8DEA-40A0-B92E-20AF43AE753E}" type="presParOf" srcId="{2A7C4C8A-B485-41DC-925F-382306A0B739}" destId="{024B1761-0C20-4F15-A645-F1A6A9FE54BF}" srcOrd="4" destOrd="0" presId="urn:microsoft.com/office/officeart/2018/2/layout/IconCircleList"/>
    <dgm:cxn modelId="{EC365205-FE15-4C3F-B75A-D4BA1C32F175}" type="presParOf" srcId="{024B1761-0C20-4F15-A645-F1A6A9FE54BF}" destId="{8644F603-CE9B-443A-92BE-526751CB0F30}" srcOrd="0" destOrd="0" presId="urn:microsoft.com/office/officeart/2018/2/layout/IconCircleList"/>
    <dgm:cxn modelId="{F084F395-D83B-4990-854D-4FA3A0502263}" type="presParOf" srcId="{024B1761-0C20-4F15-A645-F1A6A9FE54BF}" destId="{B6BB8DF3-157E-4F2B-BB83-F45E9A6FE8F9}" srcOrd="1" destOrd="0" presId="urn:microsoft.com/office/officeart/2018/2/layout/IconCircleList"/>
    <dgm:cxn modelId="{56FDC8BF-6B90-4013-999F-715FD0A650D9}" type="presParOf" srcId="{024B1761-0C20-4F15-A645-F1A6A9FE54BF}" destId="{4444449B-4A17-441B-A862-DE1346CEA4DF}" srcOrd="2" destOrd="0" presId="urn:microsoft.com/office/officeart/2018/2/layout/IconCircleList"/>
    <dgm:cxn modelId="{90F80E5E-B536-4B6D-B5F4-3C58640AD756}" type="presParOf" srcId="{024B1761-0C20-4F15-A645-F1A6A9FE54BF}" destId="{EACE19BE-9EC9-4E8D-A825-FE5DB7FE3D59}" srcOrd="3" destOrd="0" presId="urn:microsoft.com/office/officeart/2018/2/layout/IconCircleList"/>
    <dgm:cxn modelId="{2B6D7BD9-9905-4AFC-8F74-2F6D7218AB9E}" type="presParOf" srcId="{2A7C4C8A-B485-41DC-925F-382306A0B739}" destId="{5390F85A-4879-4651-B45C-B9C22DD197A6}" srcOrd="5" destOrd="0" presId="urn:microsoft.com/office/officeart/2018/2/layout/IconCircleList"/>
    <dgm:cxn modelId="{C40288F1-9949-42AF-A9F9-8B2818578E55}" type="presParOf" srcId="{2A7C4C8A-B485-41DC-925F-382306A0B739}" destId="{8AF6F31D-EE3F-46D2-9D8B-51F4FDA2CE85}" srcOrd="6" destOrd="0" presId="urn:microsoft.com/office/officeart/2018/2/layout/IconCircleList"/>
    <dgm:cxn modelId="{6BB8D99C-B7F4-4400-BF7E-5D89F8382DB7}" type="presParOf" srcId="{8AF6F31D-EE3F-46D2-9D8B-51F4FDA2CE85}" destId="{8E1C3E9F-0E4D-4236-B025-D402D5BFA4EA}" srcOrd="0" destOrd="0" presId="urn:microsoft.com/office/officeart/2018/2/layout/IconCircleList"/>
    <dgm:cxn modelId="{0877AA71-2A7D-446B-975C-61CA3D4E5D53}" type="presParOf" srcId="{8AF6F31D-EE3F-46D2-9D8B-51F4FDA2CE85}" destId="{E91ED870-0BDC-4E4A-AAF4-4EA435FB1E92}" srcOrd="1" destOrd="0" presId="urn:microsoft.com/office/officeart/2018/2/layout/IconCircleList"/>
    <dgm:cxn modelId="{6286D243-91D4-4064-9EA2-AD9FCBBFD03B}" type="presParOf" srcId="{8AF6F31D-EE3F-46D2-9D8B-51F4FDA2CE85}" destId="{0748B8BC-2987-48B5-A615-1A74EF68ABFF}" srcOrd="2" destOrd="0" presId="urn:microsoft.com/office/officeart/2018/2/layout/IconCircleList"/>
    <dgm:cxn modelId="{DAFE8573-A670-48E4-B1BF-33D51051A6BA}" type="presParOf" srcId="{8AF6F31D-EE3F-46D2-9D8B-51F4FDA2CE85}" destId="{EF4DA045-A132-4A69-A4F3-EDC89367EB5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1C7A7-F58B-418C-8BB1-E8B264214AF1}">
      <dsp:nvSpPr>
        <dsp:cNvPr id="0" name=""/>
        <dsp:cNvSpPr/>
      </dsp:nvSpPr>
      <dsp:spPr>
        <a:xfrm>
          <a:off x="197353"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F9376E-9747-4562-BE0F-3C9BB93637AA}">
      <dsp:nvSpPr>
        <dsp:cNvPr id="0" name=""/>
        <dsp:cNvSpPr/>
      </dsp:nvSpPr>
      <dsp:spPr>
        <a:xfrm>
          <a:off x="485470"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4F6F0D-5F9A-4BB7-8A50-3E13642A68AF}">
      <dsp:nvSpPr>
        <dsp:cNvPr id="0" name=""/>
        <dsp:cNvSpPr/>
      </dsp:nvSpPr>
      <dsp:spPr>
        <a:xfrm>
          <a:off x="1840681" y="368029"/>
          <a:ext cx="3279272"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kern="1200">
              <a:solidFill>
                <a:schemeClr val="accent2"/>
              </a:solidFill>
              <a:latin typeface="Calibri"/>
              <a:cs typeface="Calibri"/>
            </a:rPr>
            <a:t>Enhancing Offset Calculations with Distance: </a:t>
          </a:r>
          <a:r>
            <a:rPr lang="en-US" sz="1200" kern="1200">
              <a:solidFill>
                <a:schemeClr val="accent2"/>
              </a:solidFill>
              <a:latin typeface="Calibri"/>
              <a:cs typeface="Calibri"/>
            </a:rPr>
            <a:t>By integrating  data  on the  distances  between  MVD's we  could  improve the  model’s capacity for offset calculations. Addition of distance with some strategies like Geospatial weighting, Validation and testing might aim to unlock advanced analytical insights, leading to superior understanding of traffic dynamics.</a:t>
          </a:r>
          <a:r>
            <a:rPr lang="en-US" sz="1200" b="0" kern="1200">
              <a:latin typeface="Aptos Display" panose="02110004020202020204"/>
            </a:rPr>
            <a:t> </a:t>
          </a:r>
          <a:endParaRPr lang="en-US" sz="1200" b="1" kern="1200">
            <a:latin typeface="Aptos Display" panose="02110004020202020204"/>
          </a:endParaRPr>
        </a:p>
      </dsp:txBody>
      <dsp:txXfrm>
        <a:off x="1840681" y="368029"/>
        <a:ext cx="3279272" cy="1371985"/>
      </dsp:txXfrm>
    </dsp:sp>
    <dsp:sp modelId="{E0D5B722-1428-4966-AD61-C73348E63442}">
      <dsp:nvSpPr>
        <dsp:cNvPr id="0" name=""/>
        <dsp:cNvSpPr/>
      </dsp:nvSpPr>
      <dsp:spPr>
        <a:xfrm>
          <a:off x="5683448"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738F7F-1DF9-4BE4-835B-DBA0C6551512}">
      <dsp:nvSpPr>
        <dsp:cNvPr id="0" name=""/>
        <dsp:cNvSpPr/>
      </dsp:nvSpPr>
      <dsp:spPr>
        <a:xfrm>
          <a:off x="5971564" y="670143"/>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F59342-1E59-41C5-A7B3-5FFD987A1A76}">
      <dsp:nvSpPr>
        <dsp:cNvPr id="0" name=""/>
        <dsp:cNvSpPr/>
      </dsp:nvSpPr>
      <dsp:spPr>
        <a:xfrm>
          <a:off x="7202349" y="323014"/>
          <a:ext cx="3528126" cy="1462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kern="1200"/>
            <a:t>Selecting a Deep-Learning Model: </a:t>
          </a:r>
          <a:r>
            <a:rPr lang="en-US" sz="1200" kern="1200"/>
            <a:t>We've chosen the Prophet model because when Compared to more intricate options like LSTM models that demand computing power and fine-tuning, With the external factors, a deep learning model can predict the volume count with higher accuracy and lower error</a:t>
          </a:r>
        </a:p>
      </dsp:txBody>
      <dsp:txXfrm>
        <a:off x="7202349" y="323014"/>
        <a:ext cx="3528126" cy="1462014"/>
      </dsp:txXfrm>
    </dsp:sp>
    <dsp:sp modelId="{8644F603-CE9B-443A-92BE-526751CB0F30}">
      <dsp:nvSpPr>
        <dsp:cNvPr id="0" name=""/>
        <dsp:cNvSpPr/>
      </dsp:nvSpPr>
      <dsp:spPr>
        <a:xfrm>
          <a:off x="197353" y="2497805"/>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BB8DF3-157E-4F2B-BB83-F45E9A6FE8F9}">
      <dsp:nvSpPr>
        <dsp:cNvPr id="0" name=""/>
        <dsp:cNvSpPr/>
      </dsp:nvSpPr>
      <dsp:spPr>
        <a:xfrm>
          <a:off x="485470" y="2785922"/>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CE19BE-9EC9-4E8D-A825-FE5DB7FE3D59}">
      <dsp:nvSpPr>
        <dsp:cNvPr id="0" name=""/>
        <dsp:cNvSpPr/>
      </dsp:nvSpPr>
      <dsp:spPr>
        <a:xfrm>
          <a:off x="1805867" y="2497805"/>
          <a:ext cx="3348899"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kern="1200">
              <a:solidFill>
                <a:schemeClr val="accent1">
                  <a:lumMod val="60000"/>
                  <a:lumOff val="40000"/>
                </a:schemeClr>
              </a:solidFill>
              <a:latin typeface="Calibri"/>
              <a:cs typeface="Calibri"/>
            </a:rPr>
            <a:t>Maintenance Recommendations: </a:t>
          </a:r>
          <a:r>
            <a:rPr lang="en-US" sz="1200" kern="1200">
              <a:solidFill>
                <a:schemeClr val="accent1">
                  <a:lumMod val="60000"/>
                  <a:lumOff val="40000"/>
                </a:schemeClr>
              </a:solidFill>
              <a:latin typeface="Calibri"/>
              <a:cs typeface="Calibri"/>
            </a:rPr>
            <a:t>Maintenance should be prioritized on MVDs with high 'COMMFAIL' counts as these indicate communication failures. For instance, Cluster H and F show a significantly higher number of COMMFAILS compared to others. They should be inspected first, and some strategies can be infused like maintenance scheduling ,technical diagnostics, reporting and documentation to ensure robust performance and longevity in MVD systems.</a:t>
          </a:r>
        </a:p>
      </dsp:txBody>
      <dsp:txXfrm>
        <a:off x="1805867" y="2497805"/>
        <a:ext cx="3348899" cy="1371985"/>
      </dsp:txXfrm>
    </dsp:sp>
    <dsp:sp modelId="{8E1C3E9F-0E4D-4236-B025-D402D5BFA4EA}">
      <dsp:nvSpPr>
        <dsp:cNvPr id="0" name=""/>
        <dsp:cNvSpPr/>
      </dsp:nvSpPr>
      <dsp:spPr>
        <a:xfrm>
          <a:off x="5718261" y="2497805"/>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1ED870-0BDC-4E4A-AAF4-4EA435FB1E92}">
      <dsp:nvSpPr>
        <dsp:cNvPr id="0" name=""/>
        <dsp:cNvSpPr/>
      </dsp:nvSpPr>
      <dsp:spPr>
        <a:xfrm>
          <a:off x="6006378" y="2785922"/>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4DA045-A132-4A69-A4F3-EDC89367EB58}">
      <dsp:nvSpPr>
        <dsp:cNvPr id="0" name=""/>
        <dsp:cNvSpPr/>
      </dsp:nvSpPr>
      <dsp:spPr>
        <a:xfrm>
          <a:off x="7384243" y="2497805"/>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kern="1200">
              <a:solidFill>
                <a:schemeClr val="accent5">
                  <a:lumMod val="60000"/>
                  <a:lumOff val="40000"/>
                </a:schemeClr>
              </a:solidFill>
            </a:rPr>
            <a:t>Enhancing Time Series Forecasting: </a:t>
          </a:r>
          <a:r>
            <a:rPr lang="en-US" sz="1200" kern="1200">
              <a:solidFill>
                <a:schemeClr val="accent5">
                  <a:lumMod val="60000"/>
                  <a:lumOff val="40000"/>
                </a:schemeClr>
              </a:solidFill>
            </a:rPr>
            <a:t>Augmenting volume data with key factors for a comprehensive forecasting model like Including weather conditions, holiday effects, and anomaly events to capture external influences on trends which gives more accurate prediction model that reflects complex real-world dynamics.</a:t>
          </a:r>
        </a:p>
      </dsp:txBody>
      <dsp:txXfrm>
        <a:off x="7384243" y="2497805"/>
        <a:ext cx="3233964" cy="137198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8T04:11:20.906"/>
    </inkml:context>
    <inkml:brush xml:id="br0">
      <inkml:brushProperty name="width" value="0.035" units="cm"/>
      <inkml:brushProperty name="height" value="0.035" units="cm"/>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1C79A0-954C-401A-975D-1AA646AC264A}" type="datetimeFigureOut">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F39D99-0307-4BC3-9D93-87FFA7B7E09F}" type="slidenum">
              <a:t>‹#›</a:t>
            </a:fld>
            <a:endParaRPr lang="en-US"/>
          </a:p>
        </p:txBody>
      </p:sp>
    </p:spTree>
    <p:extLst>
      <p:ext uri="{BB962C8B-B14F-4D97-AF65-F5344CB8AC3E}">
        <p14:creationId xmlns:p14="http://schemas.microsoft.com/office/powerpoint/2010/main" val="3518957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956D9F-6166-4DF3-9862-42FD514906BA}" type="slidenum">
              <a:rPr lang="en-US" smtClean="0"/>
              <a:pPr/>
              <a:t>3</a:t>
            </a:fld>
            <a:endParaRPr lang="en-US"/>
          </a:p>
        </p:txBody>
      </p:sp>
    </p:spTree>
    <p:extLst>
      <p:ext uri="{BB962C8B-B14F-4D97-AF65-F5344CB8AC3E}">
        <p14:creationId xmlns:p14="http://schemas.microsoft.com/office/powerpoint/2010/main" val="3514229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596D4-6C26-3FD1-68F3-C37DFFEEAB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E97E81-AB47-8A50-4CDB-466B80CE13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9ECEE0-2819-24DD-EB67-17F227ED423C}"/>
              </a:ext>
            </a:extLst>
          </p:cNvPr>
          <p:cNvSpPr>
            <a:spLocks noGrp="1"/>
          </p:cNvSpPr>
          <p:nvPr>
            <p:ph type="dt" sz="half" idx="10"/>
          </p:nvPr>
        </p:nvSpPr>
        <p:spPr/>
        <p:txBody>
          <a:bodyPr/>
          <a:lstStyle/>
          <a:p>
            <a:fld id="{8AB9CA97-E8BE-4131-BE14-D787689CF237}" type="datetimeFigureOut">
              <a:rPr lang="en-US" smtClean="0"/>
              <a:t>4/18/2024</a:t>
            </a:fld>
            <a:endParaRPr lang="en-US"/>
          </a:p>
        </p:txBody>
      </p:sp>
      <p:sp>
        <p:nvSpPr>
          <p:cNvPr id="5" name="Footer Placeholder 4">
            <a:extLst>
              <a:ext uri="{FF2B5EF4-FFF2-40B4-BE49-F238E27FC236}">
                <a16:creationId xmlns:a16="http://schemas.microsoft.com/office/drawing/2014/main" id="{F9B2F1A1-93C6-5349-DFB0-EE848C79D6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6B7F4F-74DC-6906-76FF-80F4A7A670CD}"/>
              </a:ext>
            </a:extLst>
          </p:cNvPr>
          <p:cNvSpPr>
            <a:spLocks noGrp="1"/>
          </p:cNvSpPr>
          <p:nvPr>
            <p:ph type="sldNum" sz="quarter" idx="12"/>
          </p:nvPr>
        </p:nvSpPr>
        <p:spPr/>
        <p:txBody>
          <a:bodyPr/>
          <a:lstStyle/>
          <a:p>
            <a:fld id="{C8884AB1-6148-401D-8C37-48A8862E7F38}" type="slidenum">
              <a:rPr lang="en-US" smtClean="0"/>
              <a:t>‹#›</a:t>
            </a:fld>
            <a:endParaRPr lang="en-US"/>
          </a:p>
        </p:txBody>
      </p:sp>
    </p:spTree>
    <p:extLst>
      <p:ext uri="{BB962C8B-B14F-4D97-AF65-F5344CB8AC3E}">
        <p14:creationId xmlns:p14="http://schemas.microsoft.com/office/powerpoint/2010/main" val="3269082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36C5C-DDAD-A194-5307-1DFF49740B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BC82E0-C8C8-0BC2-94A0-33E23EDC48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F6FBC3-37D7-41A6-A3CE-130DB9922878}"/>
              </a:ext>
            </a:extLst>
          </p:cNvPr>
          <p:cNvSpPr>
            <a:spLocks noGrp="1"/>
          </p:cNvSpPr>
          <p:nvPr>
            <p:ph type="dt" sz="half" idx="10"/>
          </p:nvPr>
        </p:nvSpPr>
        <p:spPr/>
        <p:txBody>
          <a:bodyPr/>
          <a:lstStyle/>
          <a:p>
            <a:fld id="{8AB9CA97-E8BE-4131-BE14-D787689CF237}" type="datetimeFigureOut">
              <a:rPr lang="en-US" smtClean="0"/>
              <a:t>4/18/2024</a:t>
            </a:fld>
            <a:endParaRPr lang="en-US"/>
          </a:p>
        </p:txBody>
      </p:sp>
      <p:sp>
        <p:nvSpPr>
          <p:cNvPr id="5" name="Footer Placeholder 4">
            <a:extLst>
              <a:ext uri="{FF2B5EF4-FFF2-40B4-BE49-F238E27FC236}">
                <a16:creationId xmlns:a16="http://schemas.microsoft.com/office/drawing/2014/main" id="{63B6BC6F-821F-21E8-9CBD-EB01BE563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26F6C8-DA19-7745-79E2-70EFDCF55F99}"/>
              </a:ext>
            </a:extLst>
          </p:cNvPr>
          <p:cNvSpPr>
            <a:spLocks noGrp="1"/>
          </p:cNvSpPr>
          <p:nvPr>
            <p:ph type="sldNum" sz="quarter" idx="12"/>
          </p:nvPr>
        </p:nvSpPr>
        <p:spPr/>
        <p:txBody>
          <a:bodyPr/>
          <a:lstStyle/>
          <a:p>
            <a:fld id="{C8884AB1-6148-401D-8C37-48A8862E7F38}" type="slidenum">
              <a:rPr lang="en-US" smtClean="0"/>
              <a:t>‹#›</a:t>
            </a:fld>
            <a:endParaRPr lang="en-US"/>
          </a:p>
        </p:txBody>
      </p:sp>
    </p:spTree>
    <p:extLst>
      <p:ext uri="{BB962C8B-B14F-4D97-AF65-F5344CB8AC3E}">
        <p14:creationId xmlns:p14="http://schemas.microsoft.com/office/powerpoint/2010/main" val="3040655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E0B4E6-9BA1-50FE-D0BD-9E25B5E6F6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C2654D-8EE2-D193-6C13-7B9AFEA6F9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A4BD15-F16A-8646-AE52-3165352F00FF}"/>
              </a:ext>
            </a:extLst>
          </p:cNvPr>
          <p:cNvSpPr>
            <a:spLocks noGrp="1"/>
          </p:cNvSpPr>
          <p:nvPr>
            <p:ph type="dt" sz="half" idx="10"/>
          </p:nvPr>
        </p:nvSpPr>
        <p:spPr/>
        <p:txBody>
          <a:bodyPr/>
          <a:lstStyle/>
          <a:p>
            <a:fld id="{8AB9CA97-E8BE-4131-BE14-D787689CF237}" type="datetimeFigureOut">
              <a:rPr lang="en-US" smtClean="0"/>
              <a:t>4/18/2024</a:t>
            </a:fld>
            <a:endParaRPr lang="en-US"/>
          </a:p>
        </p:txBody>
      </p:sp>
      <p:sp>
        <p:nvSpPr>
          <p:cNvPr id="5" name="Footer Placeholder 4">
            <a:extLst>
              <a:ext uri="{FF2B5EF4-FFF2-40B4-BE49-F238E27FC236}">
                <a16:creationId xmlns:a16="http://schemas.microsoft.com/office/drawing/2014/main" id="{CE3D5209-2AD1-305B-37C5-F685A2DD69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DAC99C-3028-8302-10E2-C7FF17BDF6E1}"/>
              </a:ext>
            </a:extLst>
          </p:cNvPr>
          <p:cNvSpPr>
            <a:spLocks noGrp="1"/>
          </p:cNvSpPr>
          <p:nvPr>
            <p:ph type="sldNum" sz="quarter" idx="12"/>
          </p:nvPr>
        </p:nvSpPr>
        <p:spPr/>
        <p:txBody>
          <a:bodyPr/>
          <a:lstStyle/>
          <a:p>
            <a:fld id="{C8884AB1-6148-401D-8C37-48A8862E7F38}" type="slidenum">
              <a:rPr lang="en-US" smtClean="0"/>
              <a:t>‹#›</a:t>
            </a:fld>
            <a:endParaRPr lang="en-US"/>
          </a:p>
        </p:txBody>
      </p:sp>
    </p:spTree>
    <p:extLst>
      <p:ext uri="{BB962C8B-B14F-4D97-AF65-F5344CB8AC3E}">
        <p14:creationId xmlns:p14="http://schemas.microsoft.com/office/powerpoint/2010/main" val="999657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2_Title Slide Full Image">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E8A3A6-BC2A-4222-AE93-82DE0170D9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93"/>
            <a:ext cx="12192000" cy="6856214"/>
          </a:xfrm>
          <a:prstGeom prst="rect">
            <a:avLst/>
          </a:prstGeom>
        </p:spPr>
      </p:pic>
      <p:sp>
        <p:nvSpPr>
          <p:cNvPr id="2" name="Title 1"/>
          <p:cNvSpPr>
            <a:spLocks noGrp="1"/>
          </p:cNvSpPr>
          <p:nvPr>
            <p:ph type="ctrTitle" hasCustomPrompt="1"/>
          </p:nvPr>
        </p:nvSpPr>
        <p:spPr bwMode="auto">
          <a:xfrm>
            <a:off x="722501" y="290287"/>
            <a:ext cx="11335446" cy="1264831"/>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400" b="1" kern="1200" dirty="0">
                <a:solidFill>
                  <a:schemeClr val="accent1"/>
                </a:solidFill>
                <a:latin typeface="Georgia" panose="02040502050405020303" pitchFamily="18" charset="0"/>
                <a:ea typeface="+mj-ea"/>
                <a:cs typeface="Arial" panose="020B0604020202020204" pitchFamily="34" charset="0"/>
              </a:defRPr>
            </a:lvl1pPr>
          </a:lstStyle>
          <a:p>
            <a:r>
              <a:rPr lang="en-US"/>
              <a:t>Click to add title</a:t>
            </a:r>
          </a:p>
        </p:txBody>
      </p:sp>
      <p:sp>
        <p:nvSpPr>
          <p:cNvPr id="3" name="Subtitle 2"/>
          <p:cNvSpPr>
            <a:spLocks noGrp="1"/>
          </p:cNvSpPr>
          <p:nvPr>
            <p:ph type="subTitle" idx="1" hasCustomPrompt="1"/>
          </p:nvPr>
        </p:nvSpPr>
        <p:spPr bwMode="auto">
          <a:xfrm>
            <a:off x="734574" y="1586492"/>
            <a:ext cx="11309582" cy="389740"/>
          </a:xfrm>
          <a:prstGeom prst="rect">
            <a:avLst/>
          </a:prstGeom>
        </p:spPr>
        <p:txBody>
          <a:bodyPr lIns="0" tIns="0" rIns="0" bIns="0" anchor="b">
            <a:noAutofit/>
          </a:bodyPr>
          <a:lstStyle>
            <a:lvl1pPr marL="0" indent="0" algn="l">
              <a:buNone/>
              <a:defRPr lang="en-US" sz="1800" b="1" kern="1200">
                <a:solidFill>
                  <a:schemeClr val="accent1"/>
                </a:solidFill>
                <a:latin typeface="Arial" panose="020B0604020202020204" pitchFamily="34" charset="0"/>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add text</a:t>
            </a:r>
          </a:p>
        </p:txBody>
      </p:sp>
      <p:sp>
        <p:nvSpPr>
          <p:cNvPr id="6" name="Text Placeholder 5"/>
          <p:cNvSpPr>
            <a:spLocks noGrp="1"/>
          </p:cNvSpPr>
          <p:nvPr>
            <p:ph type="body" sz="quarter" idx="10" hasCustomPrompt="1"/>
          </p:nvPr>
        </p:nvSpPr>
        <p:spPr bwMode="auto">
          <a:xfrm>
            <a:off x="730678" y="2032781"/>
            <a:ext cx="11327269" cy="566020"/>
          </a:xfrm>
          <a:prstGeom prst="rect">
            <a:avLst/>
          </a:prstGeom>
        </p:spPr>
        <p:txBody>
          <a:bodyPr lIns="0" rIns="0" bIns="0" anchor="t">
            <a:normAutofit/>
          </a:bodyPr>
          <a:lstStyle>
            <a:lvl1pPr marL="0" indent="0">
              <a:buFontTx/>
              <a:buNone/>
              <a:defRPr sz="1200" i="1">
                <a:solidFill>
                  <a:schemeClr val="accent1"/>
                </a:solidFill>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a:t>Click to add text</a:t>
            </a:r>
          </a:p>
        </p:txBody>
      </p:sp>
      <p:cxnSp>
        <p:nvCxnSpPr>
          <p:cNvPr id="12" name="Straight Connector 11">
            <a:extLst>
              <a:ext uri="{FF2B5EF4-FFF2-40B4-BE49-F238E27FC236}">
                <a16:creationId xmlns:a16="http://schemas.microsoft.com/office/drawing/2014/main" id="{0C8D6EF0-D566-6845-AD87-0A792C660BA4}"/>
              </a:ext>
            </a:extLst>
          </p:cNvPr>
          <p:cNvCxnSpPr>
            <a:cxnSpLocks/>
          </p:cNvCxnSpPr>
          <p:nvPr/>
        </p:nvCxnSpPr>
        <p:spPr bwMode="auto">
          <a:xfrm>
            <a:off x="740206" y="1575790"/>
            <a:ext cx="45330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5" name="Group 4">
            <a:extLst>
              <a:ext uri="{FF2B5EF4-FFF2-40B4-BE49-F238E27FC236}">
                <a16:creationId xmlns:a16="http://schemas.microsoft.com/office/drawing/2014/main" id="{80F863A6-B06C-4380-AF09-0C2BAF9C9653}"/>
              </a:ext>
            </a:extLst>
          </p:cNvPr>
          <p:cNvGrpSpPr>
            <a:grpSpLocks noChangeAspect="1"/>
          </p:cNvGrpSpPr>
          <p:nvPr userDrawn="1"/>
        </p:nvGrpSpPr>
        <p:grpSpPr bwMode="auto">
          <a:xfrm>
            <a:off x="712973" y="5595195"/>
            <a:ext cx="1784692" cy="526205"/>
            <a:chOff x="5783" y="3319"/>
            <a:chExt cx="2126" cy="627"/>
          </a:xfrm>
          <a:solidFill>
            <a:schemeClr val="bg1"/>
          </a:solidFill>
        </p:grpSpPr>
        <p:sp>
          <p:nvSpPr>
            <p:cNvPr id="16" name="Freeform 5">
              <a:extLst>
                <a:ext uri="{FF2B5EF4-FFF2-40B4-BE49-F238E27FC236}">
                  <a16:creationId xmlns:a16="http://schemas.microsoft.com/office/drawing/2014/main" id="{FBE218FF-997C-41E1-9E8E-5420EEC8B189}"/>
                </a:ext>
              </a:extLst>
            </p:cNvPr>
            <p:cNvSpPr>
              <a:spLocks/>
            </p:cNvSpPr>
            <p:nvPr userDrawn="1"/>
          </p:nvSpPr>
          <p:spPr bwMode="auto">
            <a:xfrm>
              <a:off x="6442" y="3332"/>
              <a:ext cx="743" cy="597"/>
            </a:xfrm>
            <a:custGeom>
              <a:avLst/>
              <a:gdLst>
                <a:gd name="T0" fmla="*/ 403 w 404"/>
                <a:gd name="T1" fmla="*/ 0 h 323"/>
                <a:gd name="T2" fmla="*/ 386 w 404"/>
                <a:gd name="T3" fmla="*/ 0 h 323"/>
                <a:gd name="T4" fmla="*/ 334 w 404"/>
                <a:gd name="T5" fmla="*/ 0 h 323"/>
                <a:gd name="T6" fmla="*/ 317 w 404"/>
                <a:gd name="T7" fmla="*/ 0 h 323"/>
                <a:gd name="T8" fmla="*/ 202 w 404"/>
                <a:gd name="T9" fmla="*/ 110 h 323"/>
                <a:gd name="T10" fmla="*/ 87 w 404"/>
                <a:gd name="T11" fmla="*/ 0 h 323"/>
                <a:gd name="T12" fmla="*/ 70 w 404"/>
                <a:gd name="T13" fmla="*/ 0 h 323"/>
                <a:gd name="T14" fmla="*/ 18 w 404"/>
                <a:gd name="T15" fmla="*/ 0 h 323"/>
                <a:gd name="T16" fmla="*/ 1 w 404"/>
                <a:gd name="T17" fmla="*/ 0 h 323"/>
                <a:gd name="T18" fmla="*/ 1 w 404"/>
                <a:gd name="T19" fmla="*/ 28 h 323"/>
                <a:gd name="T20" fmla="*/ 18 w 404"/>
                <a:gd name="T21" fmla="*/ 48 h 323"/>
                <a:gd name="T22" fmla="*/ 18 w 404"/>
                <a:gd name="T23" fmla="*/ 274 h 323"/>
                <a:gd name="T24" fmla="*/ 0 w 404"/>
                <a:gd name="T25" fmla="*/ 295 h 323"/>
                <a:gd name="T26" fmla="*/ 0 w 404"/>
                <a:gd name="T27" fmla="*/ 323 h 323"/>
                <a:gd name="T28" fmla="*/ 115 w 404"/>
                <a:gd name="T29" fmla="*/ 323 h 323"/>
                <a:gd name="T30" fmla="*/ 115 w 404"/>
                <a:gd name="T31" fmla="*/ 294 h 323"/>
                <a:gd name="T32" fmla="*/ 98 w 404"/>
                <a:gd name="T33" fmla="*/ 270 h 323"/>
                <a:gd name="T34" fmla="*/ 98 w 404"/>
                <a:gd name="T35" fmla="*/ 125 h 323"/>
                <a:gd name="T36" fmla="*/ 195 w 404"/>
                <a:gd name="T37" fmla="*/ 218 h 323"/>
                <a:gd name="T38" fmla="*/ 202 w 404"/>
                <a:gd name="T39" fmla="*/ 225 h 323"/>
                <a:gd name="T40" fmla="*/ 306 w 404"/>
                <a:gd name="T41" fmla="*/ 125 h 323"/>
                <a:gd name="T42" fmla="*/ 306 w 404"/>
                <a:gd name="T43" fmla="*/ 274 h 323"/>
                <a:gd name="T44" fmla="*/ 289 w 404"/>
                <a:gd name="T45" fmla="*/ 295 h 323"/>
                <a:gd name="T46" fmla="*/ 289 w 404"/>
                <a:gd name="T47" fmla="*/ 323 h 323"/>
                <a:gd name="T48" fmla="*/ 334 w 404"/>
                <a:gd name="T49" fmla="*/ 323 h 323"/>
                <a:gd name="T50" fmla="*/ 334 w 404"/>
                <a:gd name="T51" fmla="*/ 323 h 323"/>
                <a:gd name="T52" fmla="*/ 404 w 404"/>
                <a:gd name="T53" fmla="*/ 323 h 323"/>
                <a:gd name="T54" fmla="*/ 404 w 404"/>
                <a:gd name="T55" fmla="*/ 294 h 323"/>
                <a:gd name="T56" fmla="*/ 386 w 404"/>
                <a:gd name="T57" fmla="*/ 270 h 323"/>
                <a:gd name="T58" fmla="*/ 386 w 404"/>
                <a:gd name="T59" fmla="*/ 270 h 323"/>
                <a:gd name="T60" fmla="*/ 386 w 404"/>
                <a:gd name="T61" fmla="*/ 51 h 323"/>
                <a:gd name="T62" fmla="*/ 403 w 404"/>
                <a:gd name="T63" fmla="*/ 28 h 323"/>
                <a:gd name="T64" fmla="*/ 403 w 404"/>
                <a:gd name="T6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4" h="323">
                  <a:moveTo>
                    <a:pt x="403" y="0"/>
                  </a:moveTo>
                  <a:cubicBezTo>
                    <a:pt x="386" y="0"/>
                    <a:pt x="386" y="0"/>
                    <a:pt x="386" y="0"/>
                  </a:cubicBezTo>
                  <a:cubicBezTo>
                    <a:pt x="334" y="0"/>
                    <a:pt x="334" y="0"/>
                    <a:pt x="334" y="0"/>
                  </a:cubicBezTo>
                  <a:cubicBezTo>
                    <a:pt x="317" y="0"/>
                    <a:pt x="317" y="0"/>
                    <a:pt x="317" y="0"/>
                  </a:cubicBezTo>
                  <a:cubicBezTo>
                    <a:pt x="202" y="110"/>
                    <a:pt x="202" y="110"/>
                    <a:pt x="202" y="110"/>
                  </a:cubicBezTo>
                  <a:cubicBezTo>
                    <a:pt x="87" y="0"/>
                    <a:pt x="87" y="0"/>
                    <a:pt x="87" y="0"/>
                  </a:cubicBezTo>
                  <a:cubicBezTo>
                    <a:pt x="70" y="0"/>
                    <a:pt x="70" y="0"/>
                    <a:pt x="70" y="0"/>
                  </a:cubicBezTo>
                  <a:cubicBezTo>
                    <a:pt x="18" y="0"/>
                    <a:pt x="18" y="0"/>
                    <a:pt x="18" y="0"/>
                  </a:cubicBezTo>
                  <a:cubicBezTo>
                    <a:pt x="1" y="0"/>
                    <a:pt x="1" y="0"/>
                    <a:pt x="1" y="0"/>
                  </a:cubicBezTo>
                  <a:cubicBezTo>
                    <a:pt x="1" y="28"/>
                    <a:pt x="1" y="28"/>
                    <a:pt x="1" y="28"/>
                  </a:cubicBezTo>
                  <a:cubicBezTo>
                    <a:pt x="1" y="28"/>
                    <a:pt x="17" y="33"/>
                    <a:pt x="18" y="48"/>
                  </a:cubicBezTo>
                  <a:cubicBezTo>
                    <a:pt x="18" y="274"/>
                    <a:pt x="18" y="274"/>
                    <a:pt x="18" y="274"/>
                  </a:cubicBezTo>
                  <a:cubicBezTo>
                    <a:pt x="16" y="294"/>
                    <a:pt x="0" y="295"/>
                    <a:pt x="0" y="295"/>
                  </a:cubicBezTo>
                  <a:cubicBezTo>
                    <a:pt x="0" y="323"/>
                    <a:pt x="0" y="323"/>
                    <a:pt x="0" y="323"/>
                  </a:cubicBezTo>
                  <a:cubicBezTo>
                    <a:pt x="115" y="323"/>
                    <a:pt x="115" y="323"/>
                    <a:pt x="115" y="323"/>
                  </a:cubicBezTo>
                  <a:cubicBezTo>
                    <a:pt x="115" y="294"/>
                    <a:pt x="115" y="294"/>
                    <a:pt x="115" y="294"/>
                  </a:cubicBezTo>
                  <a:cubicBezTo>
                    <a:pt x="115" y="294"/>
                    <a:pt x="98" y="293"/>
                    <a:pt x="98" y="270"/>
                  </a:cubicBezTo>
                  <a:cubicBezTo>
                    <a:pt x="98" y="125"/>
                    <a:pt x="98" y="125"/>
                    <a:pt x="98" y="125"/>
                  </a:cubicBezTo>
                  <a:cubicBezTo>
                    <a:pt x="195" y="218"/>
                    <a:pt x="195" y="218"/>
                    <a:pt x="195" y="218"/>
                  </a:cubicBezTo>
                  <a:cubicBezTo>
                    <a:pt x="202" y="225"/>
                    <a:pt x="202" y="225"/>
                    <a:pt x="202" y="225"/>
                  </a:cubicBezTo>
                  <a:cubicBezTo>
                    <a:pt x="306" y="125"/>
                    <a:pt x="306" y="125"/>
                    <a:pt x="306" y="125"/>
                  </a:cubicBezTo>
                  <a:cubicBezTo>
                    <a:pt x="306" y="274"/>
                    <a:pt x="306" y="274"/>
                    <a:pt x="306" y="274"/>
                  </a:cubicBezTo>
                  <a:cubicBezTo>
                    <a:pt x="304" y="294"/>
                    <a:pt x="289" y="295"/>
                    <a:pt x="289" y="295"/>
                  </a:cubicBezTo>
                  <a:cubicBezTo>
                    <a:pt x="289" y="323"/>
                    <a:pt x="289" y="323"/>
                    <a:pt x="289" y="323"/>
                  </a:cubicBezTo>
                  <a:cubicBezTo>
                    <a:pt x="334" y="323"/>
                    <a:pt x="334" y="323"/>
                    <a:pt x="334" y="323"/>
                  </a:cubicBezTo>
                  <a:cubicBezTo>
                    <a:pt x="334" y="323"/>
                    <a:pt x="334" y="323"/>
                    <a:pt x="334" y="323"/>
                  </a:cubicBezTo>
                  <a:cubicBezTo>
                    <a:pt x="404" y="323"/>
                    <a:pt x="404" y="323"/>
                    <a:pt x="404" y="323"/>
                  </a:cubicBezTo>
                  <a:cubicBezTo>
                    <a:pt x="404" y="294"/>
                    <a:pt x="404" y="294"/>
                    <a:pt x="404" y="294"/>
                  </a:cubicBezTo>
                  <a:cubicBezTo>
                    <a:pt x="404" y="294"/>
                    <a:pt x="386" y="293"/>
                    <a:pt x="386" y="270"/>
                  </a:cubicBezTo>
                  <a:cubicBezTo>
                    <a:pt x="386" y="270"/>
                    <a:pt x="386" y="270"/>
                    <a:pt x="386" y="270"/>
                  </a:cubicBezTo>
                  <a:cubicBezTo>
                    <a:pt x="386" y="51"/>
                    <a:pt x="386" y="51"/>
                    <a:pt x="386" y="51"/>
                  </a:cubicBezTo>
                  <a:cubicBezTo>
                    <a:pt x="388" y="30"/>
                    <a:pt x="403" y="28"/>
                    <a:pt x="403" y="28"/>
                  </a:cubicBezTo>
                  <a:cubicBezTo>
                    <a:pt x="403" y="0"/>
                    <a:pt x="403" y="0"/>
                    <a:pt x="40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 name="Freeform 6">
              <a:extLst>
                <a:ext uri="{FF2B5EF4-FFF2-40B4-BE49-F238E27FC236}">
                  <a16:creationId xmlns:a16="http://schemas.microsoft.com/office/drawing/2014/main" id="{245AE3A5-7692-49DB-939A-5DB27B617959}"/>
                </a:ext>
              </a:extLst>
            </p:cNvPr>
            <p:cNvSpPr>
              <a:spLocks/>
            </p:cNvSpPr>
            <p:nvPr userDrawn="1"/>
          </p:nvSpPr>
          <p:spPr bwMode="auto">
            <a:xfrm>
              <a:off x="7267" y="3332"/>
              <a:ext cx="605" cy="608"/>
            </a:xfrm>
            <a:custGeom>
              <a:avLst/>
              <a:gdLst>
                <a:gd name="T0" fmla="*/ 284 w 329"/>
                <a:gd name="T1" fmla="*/ 0 h 329"/>
                <a:gd name="T2" fmla="*/ 232 w 329"/>
                <a:gd name="T3" fmla="*/ 0 h 329"/>
                <a:gd name="T4" fmla="*/ 215 w 329"/>
                <a:gd name="T5" fmla="*/ 0 h 329"/>
                <a:gd name="T6" fmla="*/ 215 w 329"/>
                <a:gd name="T7" fmla="*/ 28 h 329"/>
                <a:gd name="T8" fmla="*/ 232 w 329"/>
                <a:gd name="T9" fmla="*/ 48 h 329"/>
                <a:gd name="T10" fmla="*/ 232 w 329"/>
                <a:gd name="T11" fmla="*/ 179 h 329"/>
                <a:gd name="T12" fmla="*/ 167 w 329"/>
                <a:gd name="T13" fmla="*/ 254 h 329"/>
                <a:gd name="T14" fmla="*/ 97 w 329"/>
                <a:gd name="T15" fmla="*/ 179 h 329"/>
                <a:gd name="T16" fmla="*/ 97 w 329"/>
                <a:gd name="T17" fmla="*/ 55 h 329"/>
                <a:gd name="T18" fmla="*/ 97 w 329"/>
                <a:gd name="T19" fmla="*/ 55 h 329"/>
                <a:gd name="T20" fmla="*/ 115 w 329"/>
                <a:gd name="T21" fmla="*/ 28 h 329"/>
                <a:gd name="T22" fmla="*/ 115 w 329"/>
                <a:gd name="T23" fmla="*/ 0 h 329"/>
                <a:gd name="T24" fmla="*/ 97 w 329"/>
                <a:gd name="T25" fmla="*/ 0 h 329"/>
                <a:gd name="T26" fmla="*/ 69 w 329"/>
                <a:gd name="T27" fmla="*/ 0 h 329"/>
                <a:gd name="T28" fmla="*/ 70 w 329"/>
                <a:gd name="T29" fmla="*/ 0 h 329"/>
                <a:gd name="T30" fmla="*/ 17 w 329"/>
                <a:gd name="T31" fmla="*/ 0 h 329"/>
                <a:gd name="T32" fmla="*/ 0 w 329"/>
                <a:gd name="T33" fmla="*/ 0 h 329"/>
                <a:gd name="T34" fmla="*/ 0 w 329"/>
                <a:gd name="T35" fmla="*/ 28 h 329"/>
                <a:gd name="T36" fmla="*/ 17 w 329"/>
                <a:gd name="T37" fmla="*/ 48 h 329"/>
                <a:gd name="T38" fmla="*/ 17 w 329"/>
                <a:gd name="T39" fmla="*/ 48 h 329"/>
                <a:gd name="T40" fmla="*/ 17 w 329"/>
                <a:gd name="T41" fmla="*/ 184 h 329"/>
                <a:gd name="T42" fmla="*/ 167 w 329"/>
                <a:gd name="T43" fmla="*/ 329 h 329"/>
                <a:gd name="T44" fmla="*/ 312 w 329"/>
                <a:gd name="T45" fmla="*/ 184 h 329"/>
                <a:gd name="T46" fmla="*/ 312 w 329"/>
                <a:gd name="T47" fmla="*/ 50 h 329"/>
                <a:gd name="T48" fmla="*/ 329 w 329"/>
                <a:gd name="T49" fmla="*/ 28 h 329"/>
                <a:gd name="T50" fmla="*/ 329 w 329"/>
                <a:gd name="T51" fmla="*/ 0 h 329"/>
                <a:gd name="T52" fmla="*/ 312 w 329"/>
                <a:gd name="T53" fmla="*/ 0 h 329"/>
                <a:gd name="T54" fmla="*/ 284 w 329"/>
                <a:gd name="T55" fmla="*/ 0 h 329"/>
                <a:gd name="T56" fmla="*/ 284 w 329"/>
                <a:gd name="T5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9" h="329">
                  <a:moveTo>
                    <a:pt x="284" y="0"/>
                  </a:moveTo>
                  <a:cubicBezTo>
                    <a:pt x="232" y="0"/>
                    <a:pt x="232" y="0"/>
                    <a:pt x="232" y="0"/>
                  </a:cubicBezTo>
                  <a:cubicBezTo>
                    <a:pt x="215" y="0"/>
                    <a:pt x="215" y="0"/>
                    <a:pt x="215" y="0"/>
                  </a:cubicBezTo>
                  <a:cubicBezTo>
                    <a:pt x="215" y="28"/>
                    <a:pt x="215" y="28"/>
                    <a:pt x="215" y="28"/>
                  </a:cubicBezTo>
                  <a:cubicBezTo>
                    <a:pt x="215" y="28"/>
                    <a:pt x="231" y="33"/>
                    <a:pt x="232" y="48"/>
                  </a:cubicBezTo>
                  <a:cubicBezTo>
                    <a:pt x="232" y="179"/>
                    <a:pt x="232" y="179"/>
                    <a:pt x="232" y="179"/>
                  </a:cubicBezTo>
                  <a:cubicBezTo>
                    <a:pt x="232" y="225"/>
                    <a:pt x="215" y="254"/>
                    <a:pt x="167" y="254"/>
                  </a:cubicBezTo>
                  <a:cubicBezTo>
                    <a:pt x="121" y="254"/>
                    <a:pt x="97" y="226"/>
                    <a:pt x="97" y="179"/>
                  </a:cubicBezTo>
                  <a:cubicBezTo>
                    <a:pt x="97" y="55"/>
                    <a:pt x="97" y="55"/>
                    <a:pt x="97" y="55"/>
                  </a:cubicBezTo>
                  <a:cubicBezTo>
                    <a:pt x="97" y="55"/>
                    <a:pt x="97" y="55"/>
                    <a:pt x="97" y="55"/>
                  </a:cubicBezTo>
                  <a:cubicBezTo>
                    <a:pt x="97" y="30"/>
                    <a:pt x="115" y="28"/>
                    <a:pt x="115" y="28"/>
                  </a:cubicBezTo>
                  <a:cubicBezTo>
                    <a:pt x="115" y="0"/>
                    <a:pt x="115" y="0"/>
                    <a:pt x="115" y="0"/>
                  </a:cubicBezTo>
                  <a:cubicBezTo>
                    <a:pt x="97" y="0"/>
                    <a:pt x="97" y="0"/>
                    <a:pt x="97" y="0"/>
                  </a:cubicBezTo>
                  <a:cubicBezTo>
                    <a:pt x="69" y="0"/>
                    <a:pt x="69" y="0"/>
                    <a:pt x="69" y="0"/>
                  </a:cubicBezTo>
                  <a:cubicBezTo>
                    <a:pt x="70" y="0"/>
                    <a:pt x="70" y="0"/>
                    <a:pt x="70" y="0"/>
                  </a:cubicBezTo>
                  <a:cubicBezTo>
                    <a:pt x="17" y="0"/>
                    <a:pt x="17" y="0"/>
                    <a:pt x="17" y="0"/>
                  </a:cubicBezTo>
                  <a:cubicBezTo>
                    <a:pt x="0" y="0"/>
                    <a:pt x="0" y="0"/>
                    <a:pt x="0" y="0"/>
                  </a:cubicBezTo>
                  <a:cubicBezTo>
                    <a:pt x="0" y="28"/>
                    <a:pt x="0" y="28"/>
                    <a:pt x="0" y="28"/>
                  </a:cubicBezTo>
                  <a:cubicBezTo>
                    <a:pt x="0" y="28"/>
                    <a:pt x="17" y="33"/>
                    <a:pt x="17" y="48"/>
                  </a:cubicBezTo>
                  <a:cubicBezTo>
                    <a:pt x="17" y="48"/>
                    <a:pt x="17" y="48"/>
                    <a:pt x="17" y="48"/>
                  </a:cubicBezTo>
                  <a:cubicBezTo>
                    <a:pt x="17" y="184"/>
                    <a:pt x="17" y="184"/>
                    <a:pt x="17" y="184"/>
                  </a:cubicBezTo>
                  <a:cubicBezTo>
                    <a:pt x="17" y="268"/>
                    <a:pt x="70" y="329"/>
                    <a:pt x="167" y="329"/>
                  </a:cubicBezTo>
                  <a:cubicBezTo>
                    <a:pt x="265" y="329"/>
                    <a:pt x="312" y="262"/>
                    <a:pt x="312" y="184"/>
                  </a:cubicBezTo>
                  <a:cubicBezTo>
                    <a:pt x="312" y="50"/>
                    <a:pt x="312" y="50"/>
                    <a:pt x="312" y="50"/>
                  </a:cubicBezTo>
                  <a:cubicBezTo>
                    <a:pt x="314" y="30"/>
                    <a:pt x="329" y="28"/>
                    <a:pt x="329" y="28"/>
                  </a:cubicBezTo>
                  <a:cubicBezTo>
                    <a:pt x="329" y="0"/>
                    <a:pt x="329" y="0"/>
                    <a:pt x="329" y="0"/>
                  </a:cubicBezTo>
                  <a:cubicBezTo>
                    <a:pt x="312" y="0"/>
                    <a:pt x="312" y="0"/>
                    <a:pt x="312" y="0"/>
                  </a:cubicBezTo>
                  <a:cubicBezTo>
                    <a:pt x="284" y="0"/>
                    <a:pt x="284" y="0"/>
                    <a:pt x="284" y="0"/>
                  </a:cubicBezTo>
                  <a:cubicBezTo>
                    <a:pt x="284" y="0"/>
                    <a:pt x="284" y="0"/>
                    <a:pt x="2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 name="Freeform 7">
              <a:extLst>
                <a:ext uri="{FF2B5EF4-FFF2-40B4-BE49-F238E27FC236}">
                  <a16:creationId xmlns:a16="http://schemas.microsoft.com/office/drawing/2014/main" id="{1BD011E3-C685-4B53-B556-F4F51D4BAC30}"/>
                </a:ext>
              </a:extLst>
            </p:cNvPr>
            <p:cNvSpPr>
              <a:spLocks/>
            </p:cNvSpPr>
            <p:nvPr userDrawn="1"/>
          </p:nvSpPr>
          <p:spPr bwMode="auto">
            <a:xfrm>
              <a:off x="5783" y="3319"/>
              <a:ext cx="580" cy="627"/>
            </a:xfrm>
            <a:custGeom>
              <a:avLst/>
              <a:gdLst>
                <a:gd name="T0" fmla="*/ 155 w 315"/>
                <a:gd name="T1" fmla="*/ 0 h 339"/>
                <a:gd name="T2" fmla="*/ 107 w 315"/>
                <a:gd name="T3" fmla="*/ 3 h 339"/>
                <a:gd name="T4" fmla="*/ 0 w 315"/>
                <a:gd name="T5" fmla="*/ 102 h 339"/>
                <a:gd name="T6" fmla="*/ 70 w 315"/>
                <a:gd name="T7" fmla="*/ 187 h 339"/>
                <a:gd name="T8" fmla="*/ 202 w 315"/>
                <a:gd name="T9" fmla="*/ 205 h 339"/>
                <a:gd name="T10" fmla="*/ 233 w 315"/>
                <a:gd name="T11" fmla="*/ 238 h 339"/>
                <a:gd name="T12" fmla="*/ 200 w 315"/>
                <a:gd name="T13" fmla="*/ 264 h 339"/>
                <a:gd name="T14" fmla="*/ 152 w 315"/>
                <a:gd name="T15" fmla="*/ 268 h 339"/>
                <a:gd name="T16" fmla="*/ 106 w 315"/>
                <a:gd name="T17" fmla="*/ 264 h 339"/>
                <a:gd name="T18" fmla="*/ 57 w 315"/>
                <a:gd name="T19" fmla="*/ 226 h 339"/>
                <a:gd name="T20" fmla="*/ 6 w 315"/>
                <a:gd name="T21" fmla="*/ 226 h 339"/>
                <a:gd name="T22" fmla="*/ 7 w 315"/>
                <a:gd name="T23" fmla="*/ 329 h 339"/>
                <a:gd name="T24" fmla="*/ 34 w 315"/>
                <a:gd name="T25" fmla="*/ 329 h 339"/>
                <a:gd name="T26" fmla="*/ 48 w 315"/>
                <a:gd name="T27" fmla="*/ 318 h 339"/>
                <a:gd name="T28" fmla="*/ 54 w 315"/>
                <a:gd name="T29" fmla="*/ 319 h 339"/>
                <a:gd name="T30" fmla="*/ 148 w 315"/>
                <a:gd name="T31" fmla="*/ 338 h 339"/>
                <a:gd name="T32" fmla="*/ 162 w 315"/>
                <a:gd name="T33" fmla="*/ 339 h 339"/>
                <a:gd name="T34" fmla="*/ 262 w 315"/>
                <a:gd name="T35" fmla="*/ 318 h 339"/>
                <a:gd name="T36" fmla="*/ 312 w 315"/>
                <a:gd name="T37" fmla="*/ 236 h 339"/>
                <a:gd name="T38" fmla="*/ 224 w 315"/>
                <a:gd name="T39" fmla="*/ 135 h 339"/>
                <a:gd name="T40" fmla="*/ 117 w 315"/>
                <a:gd name="T41" fmla="*/ 121 h 339"/>
                <a:gd name="T42" fmla="*/ 78 w 315"/>
                <a:gd name="T43" fmla="*/ 97 h 339"/>
                <a:gd name="T44" fmla="*/ 107 w 315"/>
                <a:gd name="T45" fmla="*/ 73 h 339"/>
                <a:gd name="T46" fmla="*/ 161 w 315"/>
                <a:gd name="T47" fmla="*/ 67 h 339"/>
                <a:gd name="T48" fmla="*/ 212 w 315"/>
                <a:gd name="T49" fmla="*/ 73 h 339"/>
                <a:gd name="T50" fmla="*/ 251 w 315"/>
                <a:gd name="T51" fmla="*/ 95 h 339"/>
                <a:gd name="T52" fmla="*/ 296 w 315"/>
                <a:gd name="T53" fmla="*/ 94 h 339"/>
                <a:gd name="T54" fmla="*/ 296 w 315"/>
                <a:gd name="T55" fmla="*/ 7 h 339"/>
                <a:gd name="T56" fmla="*/ 272 w 315"/>
                <a:gd name="T57" fmla="*/ 7 h 339"/>
                <a:gd name="T58" fmla="*/ 259 w 315"/>
                <a:gd name="T59" fmla="*/ 13 h 339"/>
                <a:gd name="T60" fmla="*/ 255 w 315"/>
                <a:gd name="T61" fmla="*/ 13 h 339"/>
                <a:gd name="T62" fmla="*/ 155 w 315"/>
                <a:gd name="T63"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5" h="339">
                  <a:moveTo>
                    <a:pt x="155" y="0"/>
                  </a:moveTo>
                  <a:cubicBezTo>
                    <a:pt x="141" y="0"/>
                    <a:pt x="119" y="1"/>
                    <a:pt x="107" y="3"/>
                  </a:cubicBezTo>
                  <a:cubicBezTo>
                    <a:pt x="56" y="9"/>
                    <a:pt x="0" y="39"/>
                    <a:pt x="0" y="102"/>
                  </a:cubicBezTo>
                  <a:cubicBezTo>
                    <a:pt x="0" y="146"/>
                    <a:pt x="20" y="175"/>
                    <a:pt x="70" y="187"/>
                  </a:cubicBezTo>
                  <a:cubicBezTo>
                    <a:pt x="126" y="201"/>
                    <a:pt x="175" y="201"/>
                    <a:pt x="202" y="205"/>
                  </a:cubicBezTo>
                  <a:cubicBezTo>
                    <a:pt x="228" y="210"/>
                    <a:pt x="234" y="224"/>
                    <a:pt x="233" y="238"/>
                  </a:cubicBezTo>
                  <a:cubicBezTo>
                    <a:pt x="232" y="252"/>
                    <a:pt x="214" y="261"/>
                    <a:pt x="200" y="264"/>
                  </a:cubicBezTo>
                  <a:cubicBezTo>
                    <a:pt x="192" y="266"/>
                    <a:pt x="168" y="268"/>
                    <a:pt x="152" y="268"/>
                  </a:cubicBezTo>
                  <a:cubicBezTo>
                    <a:pt x="138" y="268"/>
                    <a:pt x="120" y="267"/>
                    <a:pt x="106" y="264"/>
                  </a:cubicBezTo>
                  <a:cubicBezTo>
                    <a:pt x="70" y="255"/>
                    <a:pt x="57" y="226"/>
                    <a:pt x="57" y="226"/>
                  </a:cubicBezTo>
                  <a:cubicBezTo>
                    <a:pt x="6" y="226"/>
                    <a:pt x="6" y="226"/>
                    <a:pt x="6" y="226"/>
                  </a:cubicBezTo>
                  <a:cubicBezTo>
                    <a:pt x="7" y="329"/>
                    <a:pt x="7" y="329"/>
                    <a:pt x="7" y="329"/>
                  </a:cubicBezTo>
                  <a:cubicBezTo>
                    <a:pt x="34" y="329"/>
                    <a:pt x="34" y="329"/>
                    <a:pt x="34" y="329"/>
                  </a:cubicBezTo>
                  <a:cubicBezTo>
                    <a:pt x="34" y="329"/>
                    <a:pt x="37" y="318"/>
                    <a:pt x="48" y="318"/>
                  </a:cubicBezTo>
                  <a:cubicBezTo>
                    <a:pt x="50" y="318"/>
                    <a:pt x="52" y="318"/>
                    <a:pt x="54" y="319"/>
                  </a:cubicBezTo>
                  <a:cubicBezTo>
                    <a:pt x="80" y="330"/>
                    <a:pt x="121" y="338"/>
                    <a:pt x="148" y="338"/>
                  </a:cubicBezTo>
                  <a:cubicBezTo>
                    <a:pt x="153" y="339"/>
                    <a:pt x="158" y="339"/>
                    <a:pt x="162" y="339"/>
                  </a:cubicBezTo>
                  <a:cubicBezTo>
                    <a:pt x="197" y="339"/>
                    <a:pt x="236" y="334"/>
                    <a:pt x="262" y="318"/>
                  </a:cubicBezTo>
                  <a:cubicBezTo>
                    <a:pt x="287" y="302"/>
                    <a:pt x="308" y="277"/>
                    <a:pt x="312" y="236"/>
                  </a:cubicBezTo>
                  <a:cubicBezTo>
                    <a:pt x="315" y="192"/>
                    <a:pt x="288" y="147"/>
                    <a:pt x="224" y="135"/>
                  </a:cubicBezTo>
                  <a:cubicBezTo>
                    <a:pt x="168" y="125"/>
                    <a:pt x="138" y="125"/>
                    <a:pt x="117" y="121"/>
                  </a:cubicBezTo>
                  <a:cubicBezTo>
                    <a:pt x="96" y="118"/>
                    <a:pt x="79" y="110"/>
                    <a:pt x="78" y="97"/>
                  </a:cubicBezTo>
                  <a:cubicBezTo>
                    <a:pt x="78" y="85"/>
                    <a:pt x="91" y="77"/>
                    <a:pt x="107" y="73"/>
                  </a:cubicBezTo>
                  <a:cubicBezTo>
                    <a:pt x="122" y="69"/>
                    <a:pt x="146" y="67"/>
                    <a:pt x="161" y="67"/>
                  </a:cubicBezTo>
                  <a:cubicBezTo>
                    <a:pt x="178" y="67"/>
                    <a:pt x="198" y="69"/>
                    <a:pt x="212" y="73"/>
                  </a:cubicBezTo>
                  <a:cubicBezTo>
                    <a:pt x="237" y="79"/>
                    <a:pt x="251" y="95"/>
                    <a:pt x="251" y="95"/>
                  </a:cubicBezTo>
                  <a:cubicBezTo>
                    <a:pt x="252" y="95"/>
                    <a:pt x="296" y="94"/>
                    <a:pt x="296" y="94"/>
                  </a:cubicBezTo>
                  <a:cubicBezTo>
                    <a:pt x="296" y="7"/>
                    <a:pt x="296" y="7"/>
                    <a:pt x="296" y="7"/>
                  </a:cubicBezTo>
                  <a:cubicBezTo>
                    <a:pt x="272" y="7"/>
                    <a:pt x="272" y="7"/>
                    <a:pt x="272" y="7"/>
                  </a:cubicBezTo>
                  <a:cubicBezTo>
                    <a:pt x="272" y="7"/>
                    <a:pt x="270" y="13"/>
                    <a:pt x="259" y="13"/>
                  </a:cubicBezTo>
                  <a:cubicBezTo>
                    <a:pt x="258" y="13"/>
                    <a:pt x="256" y="13"/>
                    <a:pt x="255" y="13"/>
                  </a:cubicBezTo>
                  <a:cubicBezTo>
                    <a:pt x="217" y="4"/>
                    <a:pt x="183" y="0"/>
                    <a:pt x="1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 name="Freeform 9">
              <a:extLst>
                <a:ext uri="{FF2B5EF4-FFF2-40B4-BE49-F238E27FC236}">
                  <a16:creationId xmlns:a16="http://schemas.microsoft.com/office/drawing/2014/main" id="{D4ACFCD2-0F4F-46B9-8A6E-317ED9A27448}"/>
                </a:ext>
              </a:extLst>
            </p:cNvPr>
            <p:cNvSpPr>
              <a:spLocks noEditPoints="1"/>
            </p:cNvSpPr>
            <p:nvPr userDrawn="1"/>
          </p:nvSpPr>
          <p:spPr bwMode="auto">
            <a:xfrm>
              <a:off x="7835" y="3855"/>
              <a:ext cx="74" cy="74"/>
            </a:xfrm>
            <a:custGeom>
              <a:avLst/>
              <a:gdLst>
                <a:gd name="T0" fmla="*/ 40 w 40"/>
                <a:gd name="T1" fmla="*/ 20 h 40"/>
                <a:gd name="T2" fmla="*/ 20 w 40"/>
                <a:gd name="T3" fmla="*/ 40 h 40"/>
                <a:gd name="T4" fmla="*/ 0 w 40"/>
                <a:gd name="T5" fmla="*/ 20 h 40"/>
                <a:gd name="T6" fmla="*/ 20 w 40"/>
                <a:gd name="T7" fmla="*/ 0 h 40"/>
                <a:gd name="T8" fmla="*/ 40 w 40"/>
                <a:gd name="T9" fmla="*/ 20 h 40"/>
                <a:gd name="T10" fmla="*/ 37 w 40"/>
                <a:gd name="T11" fmla="*/ 20 h 40"/>
                <a:gd name="T12" fmla="*/ 20 w 40"/>
                <a:gd name="T13" fmla="*/ 3 h 40"/>
                <a:gd name="T14" fmla="*/ 3 w 40"/>
                <a:gd name="T15" fmla="*/ 20 h 40"/>
                <a:gd name="T16" fmla="*/ 20 w 40"/>
                <a:gd name="T17" fmla="*/ 38 h 40"/>
                <a:gd name="T18" fmla="*/ 37 w 40"/>
                <a:gd name="T19" fmla="*/ 20 h 40"/>
                <a:gd name="T20" fmla="*/ 16 w 40"/>
                <a:gd name="T21" fmla="*/ 32 h 40"/>
                <a:gd name="T22" fmla="*/ 13 w 40"/>
                <a:gd name="T23" fmla="*/ 32 h 40"/>
                <a:gd name="T24" fmla="*/ 13 w 40"/>
                <a:gd name="T25" fmla="*/ 8 h 40"/>
                <a:gd name="T26" fmla="*/ 22 w 40"/>
                <a:gd name="T27" fmla="*/ 8 h 40"/>
                <a:gd name="T28" fmla="*/ 30 w 40"/>
                <a:gd name="T29" fmla="*/ 15 h 40"/>
                <a:gd name="T30" fmla="*/ 24 w 40"/>
                <a:gd name="T31" fmla="*/ 22 h 40"/>
                <a:gd name="T32" fmla="*/ 31 w 40"/>
                <a:gd name="T33" fmla="*/ 32 h 40"/>
                <a:gd name="T34" fmla="*/ 27 w 40"/>
                <a:gd name="T35" fmla="*/ 32 h 40"/>
                <a:gd name="T36" fmla="*/ 21 w 40"/>
                <a:gd name="T37" fmla="*/ 22 h 40"/>
                <a:gd name="T38" fmla="*/ 16 w 40"/>
                <a:gd name="T39" fmla="*/ 22 h 40"/>
                <a:gd name="T40" fmla="*/ 16 w 40"/>
                <a:gd name="T41" fmla="*/ 32 h 40"/>
                <a:gd name="T42" fmla="*/ 20 w 40"/>
                <a:gd name="T43" fmla="*/ 19 h 40"/>
                <a:gd name="T44" fmla="*/ 26 w 40"/>
                <a:gd name="T45" fmla="*/ 15 h 40"/>
                <a:gd name="T46" fmla="*/ 21 w 40"/>
                <a:gd name="T47" fmla="*/ 11 h 40"/>
                <a:gd name="T48" fmla="*/ 16 w 40"/>
                <a:gd name="T49" fmla="*/ 11 h 40"/>
                <a:gd name="T50" fmla="*/ 16 w 40"/>
                <a:gd name="T51" fmla="*/ 19 h 40"/>
                <a:gd name="T52" fmla="*/ 20 w 40"/>
                <a:gd name="T53"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0">
                  <a:moveTo>
                    <a:pt x="40" y="20"/>
                  </a:moveTo>
                  <a:cubicBezTo>
                    <a:pt x="40" y="31"/>
                    <a:pt x="31" y="40"/>
                    <a:pt x="20" y="40"/>
                  </a:cubicBezTo>
                  <a:cubicBezTo>
                    <a:pt x="9" y="40"/>
                    <a:pt x="0" y="31"/>
                    <a:pt x="0" y="20"/>
                  </a:cubicBezTo>
                  <a:cubicBezTo>
                    <a:pt x="0" y="9"/>
                    <a:pt x="9" y="0"/>
                    <a:pt x="20" y="0"/>
                  </a:cubicBezTo>
                  <a:cubicBezTo>
                    <a:pt x="31" y="0"/>
                    <a:pt x="40" y="9"/>
                    <a:pt x="40" y="20"/>
                  </a:cubicBezTo>
                  <a:close/>
                  <a:moveTo>
                    <a:pt x="37" y="20"/>
                  </a:moveTo>
                  <a:cubicBezTo>
                    <a:pt x="37" y="10"/>
                    <a:pt x="30" y="3"/>
                    <a:pt x="20" y="3"/>
                  </a:cubicBezTo>
                  <a:cubicBezTo>
                    <a:pt x="10" y="3"/>
                    <a:pt x="3" y="10"/>
                    <a:pt x="3" y="20"/>
                  </a:cubicBezTo>
                  <a:cubicBezTo>
                    <a:pt x="3" y="30"/>
                    <a:pt x="10" y="38"/>
                    <a:pt x="20" y="38"/>
                  </a:cubicBezTo>
                  <a:cubicBezTo>
                    <a:pt x="30" y="38"/>
                    <a:pt x="37" y="30"/>
                    <a:pt x="37" y="20"/>
                  </a:cubicBezTo>
                  <a:close/>
                  <a:moveTo>
                    <a:pt x="16" y="32"/>
                  </a:moveTo>
                  <a:cubicBezTo>
                    <a:pt x="13" y="32"/>
                    <a:pt x="13" y="32"/>
                    <a:pt x="13" y="32"/>
                  </a:cubicBezTo>
                  <a:cubicBezTo>
                    <a:pt x="13" y="8"/>
                    <a:pt x="13" y="8"/>
                    <a:pt x="13" y="8"/>
                  </a:cubicBezTo>
                  <a:cubicBezTo>
                    <a:pt x="22" y="8"/>
                    <a:pt x="22" y="8"/>
                    <a:pt x="22" y="8"/>
                  </a:cubicBezTo>
                  <a:cubicBezTo>
                    <a:pt x="27" y="8"/>
                    <a:pt x="30" y="11"/>
                    <a:pt x="30" y="15"/>
                  </a:cubicBezTo>
                  <a:cubicBezTo>
                    <a:pt x="30" y="19"/>
                    <a:pt x="27" y="21"/>
                    <a:pt x="24" y="22"/>
                  </a:cubicBezTo>
                  <a:cubicBezTo>
                    <a:pt x="31" y="32"/>
                    <a:pt x="31" y="32"/>
                    <a:pt x="31" y="32"/>
                  </a:cubicBezTo>
                  <a:cubicBezTo>
                    <a:pt x="27" y="32"/>
                    <a:pt x="27" y="32"/>
                    <a:pt x="27" y="32"/>
                  </a:cubicBezTo>
                  <a:cubicBezTo>
                    <a:pt x="21" y="22"/>
                    <a:pt x="21" y="22"/>
                    <a:pt x="21" y="22"/>
                  </a:cubicBezTo>
                  <a:cubicBezTo>
                    <a:pt x="16" y="22"/>
                    <a:pt x="16" y="22"/>
                    <a:pt x="16" y="22"/>
                  </a:cubicBezTo>
                  <a:lnTo>
                    <a:pt x="16" y="32"/>
                  </a:lnTo>
                  <a:close/>
                  <a:moveTo>
                    <a:pt x="20" y="19"/>
                  </a:moveTo>
                  <a:cubicBezTo>
                    <a:pt x="23" y="19"/>
                    <a:pt x="26" y="19"/>
                    <a:pt x="26" y="15"/>
                  </a:cubicBezTo>
                  <a:cubicBezTo>
                    <a:pt x="26" y="11"/>
                    <a:pt x="24" y="11"/>
                    <a:pt x="21" y="11"/>
                  </a:cubicBezTo>
                  <a:cubicBezTo>
                    <a:pt x="16" y="11"/>
                    <a:pt x="16" y="11"/>
                    <a:pt x="16" y="11"/>
                  </a:cubicBezTo>
                  <a:cubicBezTo>
                    <a:pt x="16" y="19"/>
                    <a:pt x="16" y="19"/>
                    <a:pt x="16" y="19"/>
                  </a:cubicBez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Tree>
    <p:extLst>
      <p:ext uri="{BB962C8B-B14F-4D97-AF65-F5344CB8AC3E}">
        <p14:creationId xmlns:p14="http://schemas.microsoft.com/office/powerpoint/2010/main" val="2001769838"/>
      </p:ext>
    </p:extLst>
  </p:cSld>
  <p:clrMapOvr>
    <a:masterClrMapping/>
  </p:clrMapOvr>
  <mc:AlternateContent xmlns:mc="http://schemas.openxmlformats.org/markup-compatibility/2006">
    <mc:Choice xmlns:p14="http://schemas.microsoft.com/office/powerpoint/2010/main" Requires="p14">
      <p:transition p14:dur="50">
        <p:cut/>
      </p:transition>
    </mc:Choice>
    <mc:Fallback>
      <p:transition>
        <p:cut/>
      </p:transition>
    </mc:Fallback>
  </mc:AlternateContent>
  <p:extLst>
    <p:ext uri="{DCECCB84-F9BA-43D5-87BE-67443E8EF086}">
      <p15:sldGuideLst xmlns:p15="http://schemas.microsoft.com/office/powerpoint/2012/main">
        <p15:guide id="1" pos="45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4B45-8A7F-59C1-517B-E096EC9C71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08E9C9-A067-19A0-BEA6-9405E1D938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FEC963-F44C-6019-443A-AEB0BEF2F3A2}"/>
              </a:ext>
            </a:extLst>
          </p:cNvPr>
          <p:cNvSpPr>
            <a:spLocks noGrp="1"/>
          </p:cNvSpPr>
          <p:nvPr>
            <p:ph type="dt" sz="half" idx="10"/>
          </p:nvPr>
        </p:nvSpPr>
        <p:spPr/>
        <p:txBody>
          <a:bodyPr/>
          <a:lstStyle/>
          <a:p>
            <a:fld id="{8AB9CA97-E8BE-4131-BE14-D787689CF237}" type="datetimeFigureOut">
              <a:rPr lang="en-US" smtClean="0"/>
              <a:t>4/18/2024</a:t>
            </a:fld>
            <a:endParaRPr lang="en-US"/>
          </a:p>
        </p:txBody>
      </p:sp>
      <p:sp>
        <p:nvSpPr>
          <p:cNvPr id="5" name="Footer Placeholder 4">
            <a:extLst>
              <a:ext uri="{FF2B5EF4-FFF2-40B4-BE49-F238E27FC236}">
                <a16:creationId xmlns:a16="http://schemas.microsoft.com/office/drawing/2014/main" id="{F3C049FB-B77D-33FA-9F4D-4E64C3FB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359C8-2A63-5B79-4097-80010976E59B}"/>
              </a:ext>
            </a:extLst>
          </p:cNvPr>
          <p:cNvSpPr>
            <a:spLocks noGrp="1"/>
          </p:cNvSpPr>
          <p:nvPr>
            <p:ph type="sldNum" sz="quarter" idx="12"/>
          </p:nvPr>
        </p:nvSpPr>
        <p:spPr/>
        <p:txBody>
          <a:bodyPr/>
          <a:lstStyle/>
          <a:p>
            <a:fld id="{C8884AB1-6148-401D-8C37-48A8862E7F38}" type="slidenum">
              <a:rPr lang="en-US" smtClean="0"/>
              <a:t>‹#›</a:t>
            </a:fld>
            <a:endParaRPr lang="en-US"/>
          </a:p>
        </p:txBody>
      </p:sp>
    </p:spTree>
    <p:extLst>
      <p:ext uri="{BB962C8B-B14F-4D97-AF65-F5344CB8AC3E}">
        <p14:creationId xmlns:p14="http://schemas.microsoft.com/office/powerpoint/2010/main" val="1960099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D320B-F438-2B64-2572-4BF5FC0081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5DFCB8-0D50-88CA-AEA2-1FCC75D732B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2BC144-32FA-C38B-19B7-3AA53C251D16}"/>
              </a:ext>
            </a:extLst>
          </p:cNvPr>
          <p:cNvSpPr>
            <a:spLocks noGrp="1"/>
          </p:cNvSpPr>
          <p:nvPr>
            <p:ph type="dt" sz="half" idx="10"/>
          </p:nvPr>
        </p:nvSpPr>
        <p:spPr/>
        <p:txBody>
          <a:bodyPr/>
          <a:lstStyle/>
          <a:p>
            <a:fld id="{8AB9CA97-E8BE-4131-BE14-D787689CF237}" type="datetimeFigureOut">
              <a:rPr lang="en-US" smtClean="0"/>
              <a:t>4/18/2024</a:t>
            </a:fld>
            <a:endParaRPr lang="en-US"/>
          </a:p>
        </p:txBody>
      </p:sp>
      <p:sp>
        <p:nvSpPr>
          <p:cNvPr id="5" name="Footer Placeholder 4">
            <a:extLst>
              <a:ext uri="{FF2B5EF4-FFF2-40B4-BE49-F238E27FC236}">
                <a16:creationId xmlns:a16="http://schemas.microsoft.com/office/drawing/2014/main" id="{C0714C71-DE99-3C65-19F2-BE6AAC32F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CD7859-2479-8581-138D-F85B43198F0F}"/>
              </a:ext>
            </a:extLst>
          </p:cNvPr>
          <p:cNvSpPr>
            <a:spLocks noGrp="1"/>
          </p:cNvSpPr>
          <p:nvPr>
            <p:ph type="sldNum" sz="quarter" idx="12"/>
          </p:nvPr>
        </p:nvSpPr>
        <p:spPr/>
        <p:txBody>
          <a:bodyPr/>
          <a:lstStyle/>
          <a:p>
            <a:fld id="{C8884AB1-6148-401D-8C37-48A8862E7F38}" type="slidenum">
              <a:rPr lang="en-US" smtClean="0"/>
              <a:t>‹#›</a:t>
            </a:fld>
            <a:endParaRPr lang="en-US"/>
          </a:p>
        </p:txBody>
      </p:sp>
    </p:spTree>
    <p:extLst>
      <p:ext uri="{BB962C8B-B14F-4D97-AF65-F5344CB8AC3E}">
        <p14:creationId xmlns:p14="http://schemas.microsoft.com/office/powerpoint/2010/main" val="74272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5BAEF-3315-B178-72D8-4DA8262090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6621F5-B21F-EE08-3E4E-E612E67E78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EAD1BA-6B4A-6C14-8693-80D324E5FC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9EA818-88A7-BD57-2684-487C63E5FB8E}"/>
              </a:ext>
            </a:extLst>
          </p:cNvPr>
          <p:cNvSpPr>
            <a:spLocks noGrp="1"/>
          </p:cNvSpPr>
          <p:nvPr>
            <p:ph type="dt" sz="half" idx="10"/>
          </p:nvPr>
        </p:nvSpPr>
        <p:spPr/>
        <p:txBody>
          <a:bodyPr/>
          <a:lstStyle/>
          <a:p>
            <a:fld id="{8AB9CA97-E8BE-4131-BE14-D787689CF237}" type="datetimeFigureOut">
              <a:rPr lang="en-US" smtClean="0"/>
              <a:t>4/18/2024</a:t>
            </a:fld>
            <a:endParaRPr lang="en-US"/>
          </a:p>
        </p:txBody>
      </p:sp>
      <p:sp>
        <p:nvSpPr>
          <p:cNvPr id="6" name="Footer Placeholder 5">
            <a:extLst>
              <a:ext uri="{FF2B5EF4-FFF2-40B4-BE49-F238E27FC236}">
                <a16:creationId xmlns:a16="http://schemas.microsoft.com/office/drawing/2014/main" id="{AA59CAC2-90F0-048B-860B-FD01B41B06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76AAAE-5D36-E9FF-D84A-51C818CC8903}"/>
              </a:ext>
            </a:extLst>
          </p:cNvPr>
          <p:cNvSpPr>
            <a:spLocks noGrp="1"/>
          </p:cNvSpPr>
          <p:nvPr>
            <p:ph type="sldNum" sz="quarter" idx="12"/>
          </p:nvPr>
        </p:nvSpPr>
        <p:spPr/>
        <p:txBody>
          <a:bodyPr/>
          <a:lstStyle/>
          <a:p>
            <a:fld id="{C8884AB1-6148-401D-8C37-48A8862E7F38}" type="slidenum">
              <a:rPr lang="en-US" smtClean="0"/>
              <a:t>‹#›</a:t>
            </a:fld>
            <a:endParaRPr lang="en-US"/>
          </a:p>
        </p:txBody>
      </p:sp>
    </p:spTree>
    <p:extLst>
      <p:ext uri="{BB962C8B-B14F-4D97-AF65-F5344CB8AC3E}">
        <p14:creationId xmlns:p14="http://schemas.microsoft.com/office/powerpoint/2010/main" val="2388342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6CF82-ACDE-C401-948A-93CD336290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EA8EFF-F41F-5571-E40C-5FD1DBCD7B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DAF0C9-1223-4ACC-41F2-6A7035CACB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1957E0-9A05-A540-5B6C-2C7FE9D859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56B1EA-73E3-6599-F2F7-C7799D2070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9C791C-E97B-E9EC-D7E3-290A12D465DF}"/>
              </a:ext>
            </a:extLst>
          </p:cNvPr>
          <p:cNvSpPr>
            <a:spLocks noGrp="1"/>
          </p:cNvSpPr>
          <p:nvPr>
            <p:ph type="dt" sz="half" idx="10"/>
          </p:nvPr>
        </p:nvSpPr>
        <p:spPr/>
        <p:txBody>
          <a:bodyPr/>
          <a:lstStyle/>
          <a:p>
            <a:fld id="{8AB9CA97-E8BE-4131-BE14-D787689CF237}" type="datetimeFigureOut">
              <a:rPr lang="en-US" smtClean="0"/>
              <a:t>4/18/2024</a:t>
            </a:fld>
            <a:endParaRPr lang="en-US"/>
          </a:p>
        </p:txBody>
      </p:sp>
      <p:sp>
        <p:nvSpPr>
          <p:cNvPr id="8" name="Footer Placeholder 7">
            <a:extLst>
              <a:ext uri="{FF2B5EF4-FFF2-40B4-BE49-F238E27FC236}">
                <a16:creationId xmlns:a16="http://schemas.microsoft.com/office/drawing/2014/main" id="{EBFD8962-68A0-F8A9-D275-E6C57D418F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2638B4-E10F-361D-52FE-C25E5D0B7701}"/>
              </a:ext>
            </a:extLst>
          </p:cNvPr>
          <p:cNvSpPr>
            <a:spLocks noGrp="1"/>
          </p:cNvSpPr>
          <p:nvPr>
            <p:ph type="sldNum" sz="quarter" idx="12"/>
          </p:nvPr>
        </p:nvSpPr>
        <p:spPr/>
        <p:txBody>
          <a:bodyPr/>
          <a:lstStyle/>
          <a:p>
            <a:fld id="{C8884AB1-6148-401D-8C37-48A8862E7F38}" type="slidenum">
              <a:rPr lang="en-US" smtClean="0"/>
              <a:t>‹#›</a:t>
            </a:fld>
            <a:endParaRPr lang="en-US"/>
          </a:p>
        </p:txBody>
      </p:sp>
    </p:spTree>
    <p:extLst>
      <p:ext uri="{BB962C8B-B14F-4D97-AF65-F5344CB8AC3E}">
        <p14:creationId xmlns:p14="http://schemas.microsoft.com/office/powerpoint/2010/main" val="3849810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F52E5-864E-B902-025B-BACBABC24D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BFA3D5-E8FF-8FBB-9FB5-02FBE77CA020}"/>
              </a:ext>
            </a:extLst>
          </p:cNvPr>
          <p:cNvSpPr>
            <a:spLocks noGrp="1"/>
          </p:cNvSpPr>
          <p:nvPr>
            <p:ph type="dt" sz="half" idx="10"/>
          </p:nvPr>
        </p:nvSpPr>
        <p:spPr/>
        <p:txBody>
          <a:bodyPr/>
          <a:lstStyle/>
          <a:p>
            <a:fld id="{8AB9CA97-E8BE-4131-BE14-D787689CF237}" type="datetimeFigureOut">
              <a:rPr lang="en-US" smtClean="0"/>
              <a:t>4/18/2024</a:t>
            </a:fld>
            <a:endParaRPr lang="en-US"/>
          </a:p>
        </p:txBody>
      </p:sp>
      <p:sp>
        <p:nvSpPr>
          <p:cNvPr id="4" name="Footer Placeholder 3">
            <a:extLst>
              <a:ext uri="{FF2B5EF4-FFF2-40B4-BE49-F238E27FC236}">
                <a16:creationId xmlns:a16="http://schemas.microsoft.com/office/drawing/2014/main" id="{CC84A067-EC52-206E-8093-E208C243FE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D81960-58B4-115C-C7DB-DECBCA189FF2}"/>
              </a:ext>
            </a:extLst>
          </p:cNvPr>
          <p:cNvSpPr>
            <a:spLocks noGrp="1"/>
          </p:cNvSpPr>
          <p:nvPr>
            <p:ph type="sldNum" sz="quarter" idx="12"/>
          </p:nvPr>
        </p:nvSpPr>
        <p:spPr/>
        <p:txBody>
          <a:bodyPr/>
          <a:lstStyle/>
          <a:p>
            <a:fld id="{C8884AB1-6148-401D-8C37-48A8862E7F38}" type="slidenum">
              <a:rPr lang="en-US" smtClean="0"/>
              <a:t>‹#›</a:t>
            </a:fld>
            <a:endParaRPr lang="en-US"/>
          </a:p>
        </p:txBody>
      </p:sp>
    </p:spTree>
    <p:extLst>
      <p:ext uri="{BB962C8B-B14F-4D97-AF65-F5344CB8AC3E}">
        <p14:creationId xmlns:p14="http://schemas.microsoft.com/office/powerpoint/2010/main" val="926012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155FB0-9E75-D98B-1068-7B32AEED87F5}"/>
              </a:ext>
            </a:extLst>
          </p:cNvPr>
          <p:cNvSpPr>
            <a:spLocks noGrp="1"/>
          </p:cNvSpPr>
          <p:nvPr>
            <p:ph type="dt" sz="half" idx="10"/>
          </p:nvPr>
        </p:nvSpPr>
        <p:spPr/>
        <p:txBody>
          <a:bodyPr/>
          <a:lstStyle/>
          <a:p>
            <a:fld id="{8AB9CA97-E8BE-4131-BE14-D787689CF237}" type="datetimeFigureOut">
              <a:rPr lang="en-US" smtClean="0"/>
              <a:t>4/18/2024</a:t>
            </a:fld>
            <a:endParaRPr lang="en-US"/>
          </a:p>
        </p:txBody>
      </p:sp>
      <p:sp>
        <p:nvSpPr>
          <p:cNvPr id="3" name="Footer Placeholder 2">
            <a:extLst>
              <a:ext uri="{FF2B5EF4-FFF2-40B4-BE49-F238E27FC236}">
                <a16:creationId xmlns:a16="http://schemas.microsoft.com/office/drawing/2014/main" id="{2EB0BAC8-DB81-B5E0-E7C1-6CD713415E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8B03CA-9957-2027-7525-2AD8FC842576}"/>
              </a:ext>
            </a:extLst>
          </p:cNvPr>
          <p:cNvSpPr>
            <a:spLocks noGrp="1"/>
          </p:cNvSpPr>
          <p:nvPr>
            <p:ph type="sldNum" sz="quarter" idx="12"/>
          </p:nvPr>
        </p:nvSpPr>
        <p:spPr/>
        <p:txBody>
          <a:bodyPr/>
          <a:lstStyle/>
          <a:p>
            <a:fld id="{C8884AB1-6148-401D-8C37-48A8862E7F38}" type="slidenum">
              <a:rPr lang="en-US" smtClean="0"/>
              <a:t>‹#›</a:t>
            </a:fld>
            <a:endParaRPr lang="en-US"/>
          </a:p>
        </p:txBody>
      </p:sp>
    </p:spTree>
    <p:extLst>
      <p:ext uri="{BB962C8B-B14F-4D97-AF65-F5344CB8AC3E}">
        <p14:creationId xmlns:p14="http://schemas.microsoft.com/office/powerpoint/2010/main" val="1491312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48CA-DEF2-D0AE-1936-30689B2B57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A449E1-F4F8-45AA-BF16-50279CF04D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66697C-B586-5E87-549F-380CEB6A84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8AA45E-A434-251E-7A44-6090E615210A}"/>
              </a:ext>
            </a:extLst>
          </p:cNvPr>
          <p:cNvSpPr>
            <a:spLocks noGrp="1"/>
          </p:cNvSpPr>
          <p:nvPr>
            <p:ph type="dt" sz="half" idx="10"/>
          </p:nvPr>
        </p:nvSpPr>
        <p:spPr/>
        <p:txBody>
          <a:bodyPr/>
          <a:lstStyle/>
          <a:p>
            <a:fld id="{8AB9CA97-E8BE-4131-BE14-D787689CF237}" type="datetimeFigureOut">
              <a:rPr lang="en-US" smtClean="0"/>
              <a:t>4/18/2024</a:t>
            </a:fld>
            <a:endParaRPr lang="en-US"/>
          </a:p>
        </p:txBody>
      </p:sp>
      <p:sp>
        <p:nvSpPr>
          <p:cNvPr id="6" name="Footer Placeholder 5">
            <a:extLst>
              <a:ext uri="{FF2B5EF4-FFF2-40B4-BE49-F238E27FC236}">
                <a16:creationId xmlns:a16="http://schemas.microsoft.com/office/drawing/2014/main" id="{D57CF550-0547-F25D-4868-555C2A1FC5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0C6047-9CA9-0FC5-D269-B3F6F72C4D48}"/>
              </a:ext>
            </a:extLst>
          </p:cNvPr>
          <p:cNvSpPr>
            <a:spLocks noGrp="1"/>
          </p:cNvSpPr>
          <p:nvPr>
            <p:ph type="sldNum" sz="quarter" idx="12"/>
          </p:nvPr>
        </p:nvSpPr>
        <p:spPr/>
        <p:txBody>
          <a:bodyPr/>
          <a:lstStyle/>
          <a:p>
            <a:fld id="{C8884AB1-6148-401D-8C37-48A8862E7F38}" type="slidenum">
              <a:rPr lang="en-US" smtClean="0"/>
              <a:t>‹#›</a:t>
            </a:fld>
            <a:endParaRPr lang="en-US"/>
          </a:p>
        </p:txBody>
      </p:sp>
    </p:spTree>
    <p:extLst>
      <p:ext uri="{BB962C8B-B14F-4D97-AF65-F5344CB8AC3E}">
        <p14:creationId xmlns:p14="http://schemas.microsoft.com/office/powerpoint/2010/main" val="3473517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A293A-59F6-B6F1-E21A-3C7234E9B8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F546DB-77A5-3AA1-226F-D83C5598F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EC2038-23F5-5FD9-AB5F-6772119D8D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131E0C-F2D9-1D7B-7510-0D6067A1C857}"/>
              </a:ext>
            </a:extLst>
          </p:cNvPr>
          <p:cNvSpPr>
            <a:spLocks noGrp="1"/>
          </p:cNvSpPr>
          <p:nvPr>
            <p:ph type="dt" sz="half" idx="10"/>
          </p:nvPr>
        </p:nvSpPr>
        <p:spPr/>
        <p:txBody>
          <a:bodyPr/>
          <a:lstStyle/>
          <a:p>
            <a:fld id="{8AB9CA97-E8BE-4131-BE14-D787689CF237}" type="datetimeFigureOut">
              <a:rPr lang="en-US" smtClean="0"/>
              <a:t>4/18/2024</a:t>
            </a:fld>
            <a:endParaRPr lang="en-US"/>
          </a:p>
        </p:txBody>
      </p:sp>
      <p:sp>
        <p:nvSpPr>
          <p:cNvPr id="6" name="Footer Placeholder 5">
            <a:extLst>
              <a:ext uri="{FF2B5EF4-FFF2-40B4-BE49-F238E27FC236}">
                <a16:creationId xmlns:a16="http://schemas.microsoft.com/office/drawing/2014/main" id="{65FCE34E-97F6-B9EB-2A45-E7D7A24610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F12A0-393B-06EB-42C0-734E2EBAA14C}"/>
              </a:ext>
            </a:extLst>
          </p:cNvPr>
          <p:cNvSpPr>
            <a:spLocks noGrp="1"/>
          </p:cNvSpPr>
          <p:nvPr>
            <p:ph type="sldNum" sz="quarter" idx="12"/>
          </p:nvPr>
        </p:nvSpPr>
        <p:spPr/>
        <p:txBody>
          <a:bodyPr/>
          <a:lstStyle/>
          <a:p>
            <a:fld id="{C8884AB1-6148-401D-8C37-48A8862E7F38}" type="slidenum">
              <a:rPr lang="en-US" smtClean="0"/>
              <a:t>‹#›</a:t>
            </a:fld>
            <a:endParaRPr lang="en-US"/>
          </a:p>
        </p:txBody>
      </p:sp>
    </p:spTree>
    <p:extLst>
      <p:ext uri="{BB962C8B-B14F-4D97-AF65-F5344CB8AC3E}">
        <p14:creationId xmlns:p14="http://schemas.microsoft.com/office/powerpoint/2010/main" val="471863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C39E26-40AD-595B-822D-02B1708A00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8D784C-8F5E-362A-0B90-B78FC71600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581D90-E3D5-B5A1-AD44-DC33EAFB52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AB9CA97-E8BE-4131-BE14-D787689CF237}" type="datetimeFigureOut">
              <a:rPr lang="en-US" smtClean="0"/>
              <a:t>4/18/2024</a:t>
            </a:fld>
            <a:endParaRPr lang="en-US"/>
          </a:p>
        </p:txBody>
      </p:sp>
      <p:sp>
        <p:nvSpPr>
          <p:cNvPr id="5" name="Footer Placeholder 4">
            <a:extLst>
              <a:ext uri="{FF2B5EF4-FFF2-40B4-BE49-F238E27FC236}">
                <a16:creationId xmlns:a16="http://schemas.microsoft.com/office/drawing/2014/main" id="{DFC54D81-384B-9DBB-BE80-0BA74F29A8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487E9BC-3BD7-2C79-6DDF-94DCD2BA07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884AB1-6148-401D-8C37-48A8862E7F38}" type="slidenum">
              <a:rPr lang="en-US" smtClean="0"/>
              <a:t>‹#›</a:t>
            </a:fld>
            <a:endParaRPr lang="en-US"/>
          </a:p>
        </p:txBody>
      </p:sp>
    </p:spTree>
    <p:extLst>
      <p:ext uri="{BB962C8B-B14F-4D97-AF65-F5344CB8AC3E}">
        <p14:creationId xmlns:p14="http://schemas.microsoft.com/office/powerpoint/2010/main" val="3166306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EC560B5-06BE-A77B-F496-99A367B84155}"/>
              </a:ext>
            </a:extLst>
          </p:cNvPr>
          <p:cNvPicPr>
            <a:picLocks noChangeAspect="1"/>
          </p:cNvPicPr>
          <p:nvPr/>
        </p:nvPicPr>
        <p:blipFill>
          <a:blip r:embed="rId2"/>
          <a:stretch>
            <a:fillRect/>
          </a:stretch>
        </p:blipFill>
        <p:spPr>
          <a:xfrm>
            <a:off x="6253817" y="1933243"/>
            <a:ext cx="5294715" cy="2991513"/>
          </a:xfrm>
          <a:prstGeom prst="rect">
            <a:avLst/>
          </a:prstGeom>
        </p:spPr>
      </p:pic>
      <p:pic>
        <p:nvPicPr>
          <p:cNvPr id="6" name="image1.png">
            <a:extLst>
              <a:ext uri="{FF2B5EF4-FFF2-40B4-BE49-F238E27FC236}">
                <a16:creationId xmlns:a16="http://schemas.microsoft.com/office/drawing/2014/main" id="{1F6CA10B-417B-995F-42D2-46FB360EF40E}"/>
              </a:ext>
            </a:extLst>
          </p:cNvPr>
          <p:cNvPicPr/>
          <p:nvPr/>
        </p:nvPicPr>
        <p:blipFill>
          <a:blip r:embed="rId3"/>
          <a:stretch>
            <a:fillRect/>
          </a:stretch>
        </p:blipFill>
        <p:spPr>
          <a:xfrm>
            <a:off x="611384" y="2985567"/>
            <a:ext cx="5294716" cy="886864"/>
          </a:xfrm>
          <a:prstGeom prst="rect">
            <a:avLst/>
          </a:prstGeom>
        </p:spPr>
      </p:pic>
      <p:sp>
        <p:nvSpPr>
          <p:cNvPr id="2" name="TextBox 1">
            <a:extLst>
              <a:ext uri="{FF2B5EF4-FFF2-40B4-BE49-F238E27FC236}">
                <a16:creationId xmlns:a16="http://schemas.microsoft.com/office/drawing/2014/main" id="{6EA51005-4C26-857E-F86D-F62F28482BF3}"/>
              </a:ext>
            </a:extLst>
          </p:cNvPr>
          <p:cNvSpPr txBox="1"/>
          <p:nvPr/>
        </p:nvSpPr>
        <p:spPr>
          <a:xfrm>
            <a:off x="878339" y="4286285"/>
            <a:ext cx="4760805" cy="646331"/>
          </a:xfrm>
          <a:prstGeom prst="rect">
            <a:avLst/>
          </a:prstGeom>
          <a:noFill/>
        </p:spPr>
        <p:txBody>
          <a:bodyPr wrap="square" rtlCol="0">
            <a:spAutoFit/>
          </a:bodyPr>
          <a:lstStyle/>
          <a:p>
            <a:pPr algn="ctr"/>
            <a:r>
              <a:rPr lang="en-US"/>
              <a:t>North Tarrant Express B</a:t>
            </a:r>
          </a:p>
          <a:p>
            <a:pPr algn="ctr"/>
            <a:r>
              <a:rPr lang="en-US"/>
              <a:t>Segment 2 West Bound Project</a:t>
            </a:r>
          </a:p>
        </p:txBody>
      </p:sp>
      <p:pic>
        <p:nvPicPr>
          <p:cNvPr id="3" name="Picture 2" descr="NTE Logos">
            <a:extLst>
              <a:ext uri="{FF2B5EF4-FFF2-40B4-BE49-F238E27FC236}">
                <a16:creationId xmlns:a16="http://schemas.microsoft.com/office/drawing/2014/main" id="{232057A8-374C-3239-875A-3E58BE033DA5}"/>
              </a:ext>
            </a:extLst>
          </p:cNvPr>
          <p:cNvPicPr>
            <a:picLocks noChangeAspect="1"/>
          </p:cNvPicPr>
          <p:nvPr/>
        </p:nvPicPr>
        <p:blipFill>
          <a:blip r:embed="rId4"/>
          <a:stretch>
            <a:fillRect/>
          </a:stretch>
        </p:blipFill>
        <p:spPr>
          <a:xfrm>
            <a:off x="5836793" y="5747702"/>
            <a:ext cx="5878195" cy="597535"/>
          </a:xfrm>
          <a:prstGeom prst="rect">
            <a:avLst/>
          </a:prstGeom>
        </p:spPr>
      </p:pic>
    </p:spTree>
    <p:extLst>
      <p:ext uri="{BB962C8B-B14F-4D97-AF65-F5344CB8AC3E}">
        <p14:creationId xmlns:p14="http://schemas.microsoft.com/office/powerpoint/2010/main" val="3150390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ue dots&#10;&#10;Description automatically generated">
            <a:extLst>
              <a:ext uri="{FF2B5EF4-FFF2-40B4-BE49-F238E27FC236}">
                <a16:creationId xmlns:a16="http://schemas.microsoft.com/office/drawing/2014/main" id="{689F2E5A-062B-6E69-990E-0EDF3C71CABB}"/>
              </a:ext>
            </a:extLst>
          </p:cNvPr>
          <p:cNvPicPr>
            <a:picLocks noChangeAspect="1"/>
          </p:cNvPicPr>
          <p:nvPr/>
        </p:nvPicPr>
        <p:blipFill>
          <a:blip r:embed="rId2"/>
          <a:stretch>
            <a:fillRect/>
          </a:stretch>
        </p:blipFill>
        <p:spPr>
          <a:xfrm>
            <a:off x="124894" y="500756"/>
            <a:ext cx="2622713" cy="2045818"/>
          </a:xfrm>
          <a:prstGeom prst="rect">
            <a:avLst/>
          </a:prstGeom>
        </p:spPr>
      </p:pic>
      <p:pic>
        <p:nvPicPr>
          <p:cNvPr id="9" name="Picture 8" descr="A graph with blue dots and red dots&#10;&#10;Description automatically generated">
            <a:extLst>
              <a:ext uri="{FF2B5EF4-FFF2-40B4-BE49-F238E27FC236}">
                <a16:creationId xmlns:a16="http://schemas.microsoft.com/office/drawing/2014/main" id="{8BAD4E42-C2BC-317A-AEC8-CE9765C783B6}"/>
              </a:ext>
            </a:extLst>
          </p:cNvPr>
          <p:cNvPicPr>
            <a:picLocks noChangeAspect="1"/>
          </p:cNvPicPr>
          <p:nvPr/>
        </p:nvPicPr>
        <p:blipFill>
          <a:blip r:embed="rId3"/>
          <a:stretch>
            <a:fillRect/>
          </a:stretch>
        </p:blipFill>
        <p:spPr>
          <a:xfrm>
            <a:off x="3065211" y="497351"/>
            <a:ext cx="2756492" cy="2145574"/>
          </a:xfrm>
          <a:prstGeom prst="rect">
            <a:avLst/>
          </a:prstGeom>
        </p:spPr>
      </p:pic>
      <p:pic>
        <p:nvPicPr>
          <p:cNvPr id="11" name="Picture 10" descr="A graph with numbers and dots&#10;&#10;Description automatically generated">
            <a:extLst>
              <a:ext uri="{FF2B5EF4-FFF2-40B4-BE49-F238E27FC236}">
                <a16:creationId xmlns:a16="http://schemas.microsoft.com/office/drawing/2014/main" id="{CEC42D0D-939D-DB53-E97D-D0B7F9486105}"/>
              </a:ext>
            </a:extLst>
          </p:cNvPr>
          <p:cNvPicPr>
            <a:picLocks noChangeAspect="1"/>
          </p:cNvPicPr>
          <p:nvPr/>
        </p:nvPicPr>
        <p:blipFill>
          <a:blip r:embed="rId4"/>
          <a:stretch>
            <a:fillRect/>
          </a:stretch>
        </p:blipFill>
        <p:spPr>
          <a:xfrm>
            <a:off x="6179279" y="448758"/>
            <a:ext cx="2920361" cy="2281646"/>
          </a:xfrm>
          <a:prstGeom prst="rect">
            <a:avLst/>
          </a:prstGeom>
        </p:spPr>
      </p:pic>
      <p:sp>
        <p:nvSpPr>
          <p:cNvPr id="12" name="TextBox 11">
            <a:extLst>
              <a:ext uri="{FF2B5EF4-FFF2-40B4-BE49-F238E27FC236}">
                <a16:creationId xmlns:a16="http://schemas.microsoft.com/office/drawing/2014/main" id="{253D33FF-F88C-FA93-CBFE-0EA352B4F0FB}"/>
              </a:ext>
            </a:extLst>
          </p:cNvPr>
          <p:cNvSpPr txBox="1"/>
          <p:nvPr/>
        </p:nvSpPr>
        <p:spPr>
          <a:xfrm>
            <a:off x="589309" y="2665666"/>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FF0000"/>
                </a:solidFill>
              </a:rPr>
              <a:t>Offset A</a:t>
            </a:r>
            <a:br>
              <a:rPr lang="en-US" sz="1400" b="1"/>
            </a:br>
            <a:r>
              <a:rPr lang="en-US" sz="1200" b="1"/>
              <a:t>Mean: </a:t>
            </a:r>
            <a:r>
              <a:rPr lang="en-US" sz="1200" b="1">
                <a:ea typeface="+mn-lt"/>
                <a:cs typeface="+mn-lt"/>
              </a:rPr>
              <a:t>-870.832</a:t>
            </a:r>
            <a:endParaRPr lang="en-US"/>
          </a:p>
          <a:p>
            <a:r>
              <a:rPr lang="en-US" sz="1200" b="1">
                <a:ea typeface="+mn-lt"/>
                <a:cs typeface="+mn-lt"/>
              </a:rPr>
              <a:t>St</a:t>
            </a:r>
            <a:r>
              <a:rPr lang="en-US" sz="1200" b="1"/>
              <a:t> Dev: </a:t>
            </a:r>
            <a:r>
              <a:rPr lang="en-US" sz="1200" b="1">
                <a:ea typeface="+mn-lt"/>
                <a:cs typeface="+mn-lt"/>
              </a:rPr>
              <a:t>1410.507</a:t>
            </a:r>
            <a:r>
              <a:rPr lang="en-US" sz="1200" b="1"/>
              <a:t>% </a:t>
            </a:r>
            <a:endParaRPr lang="en-US"/>
          </a:p>
          <a:p>
            <a:r>
              <a:rPr lang="en-US" sz="1200" b="1"/>
              <a:t>Outliers: </a:t>
            </a:r>
            <a:r>
              <a:rPr lang="en-US" sz="1200" b="1">
                <a:ea typeface="+mn-lt"/>
                <a:cs typeface="+mn-lt"/>
              </a:rPr>
              <a:t>3.287%</a:t>
            </a:r>
            <a:endParaRPr lang="en-US"/>
          </a:p>
        </p:txBody>
      </p:sp>
      <p:sp>
        <p:nvSpPr>
          <p:cNvPr id="13" name="TextBox 12">
            <a:extLst>
              <a:ext uri="{FF2B5EF4-FFF2-40B4-BE49-F238E27FC236}">
                <a16:creationId xmlns:a16="http://schemas.microsoft.com/office/drawing/2014/main" id="{C539F851-930E-115D-2E9B-7192EA37133F}"/>
              </a:ext>
            </a:extLst>
          </p:cNvPr>
          <p:cNvSpPr txBox="1"/>
          <p:nvPr/>
        </p:nvSpPr>
        <p:spPr>
          <a:xfrm>
            <a:off x="3737835" y="2697178"/>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FF0000"/>
                </a:solidFill>
              </a:rPr>
              <a:t>Offset B</a:t>
            </a:r>
            <a:br>
              <a:rPr lang="en-US" sz="1200"/>
            </a:br>
            <a:r>
              <a:rPr lang="en-US" sz="1200" b="1"/>
              <a:t>Mean: 1103.041</a:t>
            </a:r>
            <a:br>
              <a:rPr lang="en-US" sz="1200"/>
            </a:br>
            <a:r>
              <a:rPr lang="en-US" sz="1200" b="1"/>
              <a:t>St Dev: 2042.93</a:t>
            </a:r>
            <a:endParaRPr lang="en-US"/>
          </a:p>
          <a:p>
            <a:r>
              <a:rPr lang="en-US" sz="1200" b="1"/>
              <a:t>% Outliers: 2.191%</a:t>
            </a:r>
            <a:r>
              <a:rPr lang="en-US" sz="1200"/>
              <a:t>​</a:t>
            </a:r>
            <a:endParaRPr lang="en-US"/>
          </a:p>
        </p:txBody>
      </p:sp>
      <p:pic>
        <p:nvPicPr>
          <p:cNvPr id="3" name="Picture 2" descr="A diagram of a scatter plot&#10;&#10;Description automatically generated">
            <a:extLst>
              <a:ext uri="{FF2B5EF4-FFF2-40B4-BE49-F238E27FC236}">
                <a16:creationId xmlns:a16="http://schemas.microsoft.com/office/drawing/2014/main" id="{02BB70BB-77E9-AA69-AE72-7C17B7264C2E}"/>
              </a:ext>
            </a:extLst>
          </p:cNvPr>
          <p:cNvPicPr>
            <a:picLocks noChangeAspect="1"/>
          </p:cNvPicPr>
          <p:nvPr/>
        </p:nvPicPr>
        <p:blipFill>
          <a:blip r:embed="rId5"/>
          <a:stretch>
            <a:fillRect/>
          </a:stretch>
        </p:blipFill>
        <p:spPr>
          <a:xfrm>
            <a:off x="9254831" y="381885"/>
            <a:ext cx="2698334" cy="2275117"/>
          </a:xfrm>
          <a:prstGeom prst="rect">
            <a:avLst/>
          </a:prstGeom>
        </p:spPr>
      </p:pic>
      <p:pic>
        <p:nvPicPr>
          <p:cNvPr id="6" name="Picture 5" descr="A graph of a scatter plot&#10;&#10;Description automatically generated">
            <a:extLst>
              <a:ext uri="{FF2B5EF4-FFF2-40B4-BE49-F238E27FC236}">
                <a16:creationId xmlns:a16="http://schemas.microsoft.com/office/drawing/2014/main" id="{10223B4F-674F-89C2-31A3-2DDD669FB33E}"/>
              </a:ext>
            </a:extLst>
          </p:cNvPr>
          <p:cNvPicPr>
            <a:picLocks noChangeAspect="1"/>
          </p:cNvPicPr>
          <p:nvPr/>
        </p:nvPicPr>
        <p:blipFill>
          <a:blip r:embed="rId6"/>
          <a:stretch>
            <a:fillRect/>
          </a:stretch>
        </p:blipFill>
        <p:spPr>
          <a:xfrm>
            <a:off x="123241" y="3556161"/>
            <a:ext cx="2890924" cy="2344930"/>
          </a:xfrm>
          <a:prstGeom prst="rect">
            <a:avLst/>
          </a:prstGeom>
        </p:spPr>
      </p:pic>
      <p:pic>
        <p:nvPicPr>
          <p:cNvPr id="10" name="Picture 9" descr="A diagram of a scatter plot&#10;&#10;Description automatically generated">
            <a:extLst>
              <a:ext uri="{FF2B5EF4-FFF2-40B4-BE49-F238E27FC236}">
                <a16:creationId xmlns:a16="http://schemas.microsoft.com/office/drawing/2014/main" id="{2517B63C-28C5-8FA9-E991-2D8B506DD02C}"/>
              </a:ext>
            </a:extLst>
          </p:cNvPr>
          <p:cNvPicPr>
            <a:picLocks noChangeAspect="1"/>
          </p:cNvPicPr>
          <p:nvPr/>
        </p:nvPicPr>
        <p:blipFill>
          <a:blip r:embed="rId7"/>
          <a:stretch>
            <a:fillRect/>
          </a:stretch>
        </p:blipFill>
        <p:spPr>
          <a:xfrm>
            <a:off x="3228383" y="3546364"/>
            <a:ext cx="2844439" cy="2370909"/>
          </a:xfrm>
          <a:prstGeom prst="rect">
            <a:avLst/>
          </a:prstGeom>
        </p:spPr>
      </p:pic>
      <p:pic>
        <p:nvPicPr>
          <p:cNvPr id="15" name="Picture 14" descr="A graph of blue and red dots&#10;&#10;Description automatically generated">
            <a:extLst>
              <a:ext uri="{FF2B5EF4-FFF2-40B4-BE49-F238E27FC236}">
                <a16:creationId xmlns:a16="http://schemas.microsoft.com/office/drawing/2014/main" id="{8D669C94-F15C-53DB-93C5-1974B0EABC5C}"/>
              </a:ext>
            </a:extLst>
          </p:cNvPr>
          <p:cNvPicPr>
            <a:picLocks noChangeAspect="1"/>
          </p:cNvPicPr>
          <p:nvPr/>
        </p:nvPicPr>
        <p:blipFill>
          <a:blip r:embed="rId8"/>
          <a:stretch>
            <a:fillRect/>
          </a:stretch>
        </p:blipFill>
        <p:spPr>
          <a:xfrm>
            <a:off x="6301538" y="3543099"/>
            <a:ext cx="2881214" cy="2375263"/>
          </a:xfrm>
          <a:prstGeom prst="rect">
            <a:avLst/>
          </a:prstGeom>
        </p:spPr>
      </p:pic>
      <p:sp>
        <p:nvSpPr>
          <p:cNvPr id="17" name="TextBox 16">
            <a:extLst>
              <a:ext uri="{FF2B5EF4-FFF2-40B4-BE49-F238E27FC236}">
                <a16:creationId xmlns:a16="http://schemas.microsoft.com/office/drawing/2014/main" id="{314028C3-6A78-649C-19A3-B12C26AD50B1}"/>
              </a:ext>
            </a:extLst>
          </p:cNvPr>
          <p:cNvSpPr txBox="1"/>
          <p:nvPr/>
        </p:nvSpPr>
        <p:spPr>
          <a:xfrm>
            <a:off x="7079749" y="2694013"/>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FF0000"/>
                </a:solidFill>
              </a:rPr>
              <a:t>Offset C</a:t>
            </a:r>
            <a:r>
              <a:rPr lang="en-US" sz="1200"/>
              <a:t>​</a:t>
            </a:r>
            <a:br>
              <a:rPr lang="en-US" sz="1200"/>
            </a:br>
            <a:r>
              <a:rPr lang="en-US" sz="1200" b="1"/>
              <a:t>Mean: 3867.416</a:t>
            </a:r>
            <a:endParaRPr lang="en-US"/>
          </a:p>
          <a:p>
            <a:r>
              <a:rPr lang="en-US" sz="1200" b="1"/>
              <a:t>St Dev: </a:t>
            </a:r>
            <a:r>
              <a:rPr lang="en-US" sz="1200" b="1">
                <a:ea typeface="+mn-lt"/>
                <a:cs typeface="+mn-lt"/>
              </a:rPr>
              <a:t>1901.72</a:t>
            </a:r>
            <a:endParaRPr lang="en-US" sz="1200">
              <a:ea typeface="+mn-lt"/>
              <a:cs typeface="+mn-lt"/>
            </a:endParaRPr>
          </a:p>
          <a:p>
            <a:r>
              <a:rPr lang="en-US" sz="1200" b="1"/>
              <a:t>% Outliers: 0.547%</a:t>
            </a:r>
            <a:r>
              <a:rPr lang="en-US" sz="1200"/>
              <a:t>​</a:t>
            </a:r>
            <a:endParaRPr lang="en-US"/>
          </a:p>
        </p:txBody>
      </p:sp>
      <p:sp>
        <p:nvSpPr>
          <p:cNvPr id="18" name="TextBox 17">
            <a:extLst>
              <a:ext uri="{FF2B5EF4-FFF2-40B4-BE49-F238E27FC236}">
                <a16:creationId xmlns:a16="http://schemas.microsoft.com/office/drawing/2014/main" id="{F2EF2CB7-BC0C-AB14-555F-FC2136E83A3E}"/>
              </a:ext>
            </a:extLst>
          </p:cNvPr>
          <p:cNvSpPr txBox="1"/>
          <p:nvPr/>
        </p:nvSpPr>
        <p:spPr>
          <a:xfrm>
            <a:off x="9953578" y="2791984"/>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FF0000"/>
                </a:solidFill>
              </a:rPr>
              <a:t>Offset D</a:t>
            </a:r>
            <a:br>
              <a:rPr lang="en-US" sz="1200"/>
            </a:br>
            <a:r>
              <a:rPr lang="en-US" sz="1200" b="1"/>
              <a:t>Mean: -413.986</a:t>
            </a:r>
            <a:endParaRPr lang="en-US"/>
          </a:p>
          <a:p>
            <a:r>
              <a:rPr lang="en-US" sz="1200" b="1"/>
              <a:t>St Dev: 247.7</a:t>
            </a:r>
            <a:endParaRPr lang="en-US"/>
          </a:p>
          <a:p>
            <a:r>
              <a:rPr lang="en-US" sz="1200" b="1"/>
              <a:t>% Outliers: 1.917%</a:t>
            </a:r>
            <a:r>
              <a:rPr lang="en-US" sz="1200"/>
              <a:t>​</a:t>
            </a:r>
            <a:endParaRPr lang="en-US"/>
          </a:p>
        </p:txBody>
      </p:sp>
      <p:sp>
        <p:nvSpPr>
          <p:cNvPr id="19" name="TextBox 18">
            <a:extLst>
              <a:ext uri="{FF2B5EF4-FFF2-40B4-BE49-F238E27FC236}">
                <a16:creationId xmlns:a16="http://schemas.microsoft.com/office/drawing/2014/main" id="{67C92C4E-EF14-D251-AB7D-94408E01DC8B}"/>
              </a:ext>
            </a:extLst>
          </p:cNvPr>
          <p:cNvSpPr txBox="1"/>
          <p:nvPr/>
        </p:nvSpPr>
        <p:spPr>
          <a:xfrm>
            <a:off x="668063" y="5927071"/>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FF0000"/>
                </a:solidFill>
              </a:rPr>
              <a:t>Offset E</a:t>
            </a:r>
            <a:br>
              <a:rPr lang="en-US" sz="1200"/>
            </a:br>
            <a:r>
              <a:rPr lang="en-US" sz="1200" b="1"/>
              <a:t>Mean: 1004.597</a:t>
            </a:r>
            <a:endParaRPr lang="en-US"/>
          </a:p>
          <a:p>
            <a:r>
              <a:rPr lang="en-US" sz="1200" b="1"/>
              <a:t>St Dev: 7024.6</a:t>
            </a:r>
            <a:r>
              <a:rPr lang="en-US" sz="1200"/>
              <a:t>​​</a:t>
            </a:r>
            <a:br>
              <a:rPr lang="en-US" sz="1200"/>
            </a:br>
            <a:r>
              <a:rPr lang="en-US" sz="1200" b="1"/>
              <a:t>% Outliers: 2.191%</a:t>
            </a:r>
            <a:r>
              <a:rPr lang="en-US" sz="1200"/>
              <a:t>​</a:t>
            </a:r>
            <a:endParaRPr lang="en-US"/>
          </a:p>
        </p:txBody>
      </p:sp>
      <p:sp>
        <p:nvSpPr>
          <p:cNvPr id="20" name="TextBox 19">
            <a:extLst>
              <a:ext uri="{FF2B5EF4-FFF2-40B4-BE49-F238E27FC236}">
                <a16:creationId xmlns:a16="http://schemas.microsoft.com/office/drawing/2014/main" id="{B21E070E-9B4E-118E-DF1B-3C88ADDAB895}"/>
              </a:ext>
            </a:extLst>
          </p:cNvPr>
          <p:cNvSpPr txBox="1"/>
          <p:nvPr/>
        </p:nvSpPr>
        <p:spPr>
          <a:xfrm>
            <a:off x="4042634" y="5927070"/>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FF0000"/>
                </a:solidFill>
              </a:rPr>
              <a:t>Offset F</a:t>
            </a:r>
            <a:r>
              <a:rPr lang="en-US" sz="1200"/>
              <a:t>​</a:t>
            </a:r>
            <a:br>
              <a:rPr lang="en-US" sz="1200"/>
            </a:br>
            <a:r>
              <a:rPr lang="en-US" sz="1200" b="1"/>
              <a:t>Mean: -2402.726</a:t>
            </a:r>
            <a:endParaRPr lang="en-US"/>
          </a:p>
          <a:p>
            <a:r>
              <a:rPr lang="en-US" sz="1200" b="1"/>
              <a:t>St Dev: 12416.2</a:t>
            </a:r>
            <a:endParaRPr lang="en-US"/>
          </a:p>
          <a:p>
            <a:r>
              <a:rPr lang="en-US" sz="1200" b="1"/>
              <a:t>% Outliers: 0%</a:t>
            </a:r>
            <a:r>
              <a:rPr lang="en-US" sz="1200"/>
              <a:t>​</a:t>
            </a:r>
            <a:endParaRPr lang="en-US"/>
          </a:p>
        </p:txBody>
      </p:sp>
      <p:sp>
        <p:nvSpPr>
          <p:cNvPr id="21" name="TextBox 20">
            <a:extLst>
              <a:ext uri="{FF2B5EF4-FFF2-40B4-BE49-F238E27FC236}">
                <a16:creationId xmlns:a16="http://schemas.microsoft.com/office/drawing/2014/main" id="{DBD2DBC6-04C7-BC5F-7324-E8295FE95169}"/>
              </a:ext>
            </a:extLst>
          </p:cNvPr>
          <p:cNvSpPr txBox="1"/>
          <p:nvPr/>
        </p:nvSpPr>
        <p:spPr>
          <a:xfrm>
            <a:off x="7210378" y="5927070"/>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FF0000"/>
                </a:solidFill>
              </a:rPr>
              <a:t>Offset G</a:t>
            </a:r>
            <a:br>
              <a:rPr lang="en-US" sz="1200"/>
            </a:br>
            <a:r>
              <a:rPr lang="en-US" sz="1200" b="1"/>
              <a:t>Mean: 4580.098</a:t>
            </a:r>
            <a:endParaRPr lang="en-US"/>
          </a:p>
          <a:p>
            <a:r>
              <a:rPr lang="en-US" sz="1200" b="1"/>
              <a:t>St Dev: 9552.86</a:t>
            </a:r>
            <a:endParaRPr lang="en-US"/>
          </a:p>
          <a:p>
            <a:r>
              <a:rPr lang="en-US" sz="1200" b="1"/>
              <a:t>% Outliers: 3.835%</a:t>
            </a:r>
            <a:r>
              <a:rPr lang="en-US" sz="1200"/>
              <a:t>​</a:t>
            </a:r>
            <a:endParaRPr lang="en-US"/>
          </a:p>
        </p:txBody>
      </p:sp>
      <p:sp>
        <p:nvSpPr>
          <p:cNvPr id="22" name="TextBox 21">
            <a:extLst>
              <a:ext uri="{FF2B5EF4-FFF2-40B4-BE49-F238E27FC236}">
                <a16:creationId xmlns:a16="http://schemas.microsoft.com/office/drawing/2014/main" id="{503E08DF-847C-C5E8-08C1-5D792C683197}"/>
              </a:ext>
            </a:extLst>
          </p:cNvPr>
          <p:cNvSpPr txBox="1"/>
          <p:nvPr/>
        </p:nvSpPr>
        <p:spPr>
          <a:xfrm>
            <a:off x="2217964" y="53640"/>
            <a:ext cx="64715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Scatterplot of outliers based on daily offset</a:t>
            </a:r>
          </a:p>
        </p:txBody>
      </p:sp>
      <p:sp>
        <p:nvSpPr>
          <p:cNvPr id="2" name="TextBox 1">
            <a:extLst>
              <a:ext uri="{FF2B5EF4-FFF2-40B4-BE49-F238E27FC236}">
                <a16:creationId xmlns:a16="http://schemas.microsoft.com/office/drawing/2014/main" id="{2BF315B6-0D4D-DCEF-D616-F9DC1B2E5A36}"/>
              </a:ext>
            </a:extLst>
          </p:cNvPr>
          <p:cNvSpPr txBox="1"/>
          <p:nvPr/>
        </p:nvSpPr>
        <p:spPr>
          <a:xfrm>
            <a:off x="9348495" y="3897862"/>
            <a:ext cx="2672442"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a:latin typeface="Aptos Display"/>
              </a:rPr>
              <a:t>Offset F </a:t>
            </a:r>
            <a:r>
              <a:rPr lang="en-US" sz="1600">
                <a:latin typeface="Aptos Display"/>
              </a:rPr>
              <a:t>has  0 Outliers due to missing minutes in 6012 MVD and also it has high SD</a:t>
            </a:r>
          </a:p>
          <a:p>
            <a:pPr marL="285750" indent="-285750">
              <a:buFont typeface="Arial"/>
              <a:buChar char="•"/>
            </a:pPr>
            <a:r>
              <a:rPr lang="en-US" sz="1600" b="1">
                <a:latin typeface="Aptos Display"/>
              </a:rPr>
              <a:t>Offset G </a:t>
            </a:r>
            <a:r>
              <a:rPr lang="en-US" sz="1600">
                <a:latin typeface="Aptos Display"/>
              </a:rPr>
              <a:t>has highest Outliers</a:t>
            </a:r>
          </a:p>
          <a:p>
            <a:r>
              <a:rPr lang="en-US" sz="1400" b="1" i="1">
                <a:latin typeface="Aptos Display"/>
              </a:rPr>
              <a:t>Red dots represent the outliers</a:t>
            </a:r>
          </a:p>
        </p:txBody>
      </p:sp>
    </p:spTree>
    <p:extLst>
      <p:ext uri="{BB962C8B-B14F-4D97-AF65-F5344CB8AC3E}">
        <p14:creationId xmlns:p14="http://schemas.microsoft.com/office/powerpoint/2010/main" val="28681277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749B6-885B-CBF1-D6E1-C5D152097FC0}"/>
              </a:ext>
            </a:extLst>
          </p:cNvPr>
          <p:cNvSpPr>
            <a:spLocks noGrp="1"/>
          </p:cNvSpPr>
          <p:nvPr>
            <p:ph type="title"/>
          </p:nvPr>
        </p:nvSpPr>
        <p:spPr>
          <a:xfrm>
            <a:off x="515516" y="308784"/>
            <a:ext cx="10515600" cy="1325563"/>
          </a:xfrm>
        </p:spPr>
        <p:txBody>
          <a:bodyPr/>
          <a:lstStyle/>
          <a:p>
            <a:r>
              <a:rPr lang="en-US">
                <a:cs typeface="Times New Roman"/>
              </a:rPr>
              <a:t>Forecasting Model</a:t>
            </a:r>
          </a:p>
        </p:txBody>
      </p:sp>
      <p:sp>
        <p:nvSpPr>
          <p:cNvPr id="3" name="Content Placeholder 2">
            <a:extLst>
              <a:ext uri="{FF2B5EF4-FFF2-40B4-BE49-F238E27FC236}">
                <a16:creationId xmlns:a16="http://schemas.microsoft.com/office/drawing/2014/main" id="{D2CBD62B-BF40-EBF9-8762-27F142D46BE2}"/>
              </a:ext>
            </a:extLst>
          </p:cNvPr>
          <p:cNvSpPr>
            <a:spLocks noGrp="1"/>
          </p:cNvSpPr>
          <p:nvPr>
            <p:ph idx="1"/>
          </p:nvPr>
        </p:nvSpPr>
        <p:spPr>
          <a:xfrm>
            <a:off x="515516" y="1541041"/>
            <a:ext cx="11160967" cy="4667250"/>
          </a:xfrm>
        </p:spPr>
        <p:txBody>
          <a:bodyPr vert="horz" lIns="91440" tIns="45720" rIns="91440" bIns="45720" rtlCol="0" anchor="t">
            <a:normAutofit/>
          </a:bodyPr>
          <a:lstStyle/>
          <a:p>
            <a:r>
              <a:rPr lang="en-US" sz="2400" b="1">
                <a:latin typeface="+mj-lt"/>
                <a:cs typeface="Times New Roman"/>
              </a:rPr>
              <a:t>Prophet forecasting Model</a:t>
            </a:r>
          </a:p>
          <a:p>
            <a:pPr lvl="1"/>
            <a:r>
              <a:rPr lang="en-US" sz="1600">
                <a:latin typeface="+mj-lt"/>
                <a:cs typeface="Times New Roman"/>
              </a:rPr>
              <a:t>How does it compare to others.?</a:t>
            </a:r>
            <a:endParaRPr lang="en-US" sz="2000">
              <a:latin typeface="+mj-lt"/>
              <a:cs typeface="Times New Roman"/>
            </a:endParaRPr>
          </a:p>
          <a:p>
            <a:pPr marL="0" indent="0">
              <a:buNone/>
            </a:pPr>
            <a:r>
              <a:rPr lang="en-US" sz="1800">
                <a:latin typeface="+mj-lt"/>
                <a:cs typeface="Times New Roman"/>
              </a:rPr>
              <a:t>Prophet is user-friendly, excels in handling complex seasonal patterns, and adapts to trend changes, making it ideal for forecasting tasks that involve irregular data, including missing values and outliers.</a:t>
            </a:r>
          </a:p>
          <a:p>
            <a:pPr marL="0" indent="0">
              <a:buNone/>
            </a:pPr>
            <a:endParaRPr lang="en-US" sz="1600">
              <a:latin typeface="+mj-lt"/>
              <a:cs typeface="Times New Roman"/>
            </a:endParaRPr>
          </a:p>
          <a:p>
            <a:r>
              <a:rPr lang="en-US" sz="2400" b="1">
                <a:latin typeface="+mj-lt"/>
                <a:cs typeface="Times New Roman"/>
              </a:rPr>
              <a:t>Model implementation and forecast results</a:t>
            </a:r>
          </a:p>
          <a:p>
            <a:pPr marL="383540" lvl="1">
              <a:buChar char="-"/>
            </a:pPr>
            <a:r>
              <a:rPr lang="en-US" sz="2000" b="1">
                <a:solidFill>
                  <a:srgbClr val="000000"/>
                </a:solidFill>
                <a:latin typeface="Aptos Display"/>
                <a:ea typeface="+mn-lt"/>
                <a:cs typeface="+mn-lt"/>
              </a:rPr>
              <a:t>Prediction accuracy</a:t>
            </a:r>
            <a:r>
              <a:rPr lang="en-US" sz="2000">
                <a:solidFill>
                  <a:srgbClr val="000000"/>
                </a:solidFill>
                <a:latin typeface="Aptos Display"/>
                <a:ea typeface="+mn-lt"/>
                <a:cs typeface="+mn-lt"/>
              </a:rPr>
              <a:t> – achieved predicting ~ </a:t>
            </a:r>
            <a:r>
              <a:rPr lang="en-US" sz="2000">
                <a:solidFill>
                  <a:srgbClr val="000000"/>
                </a:solidFill>
                <a:highlight>
                  <a:srgbClr val="FFFF00"/>
                </a:highlight>
                <a:latin typeface="Aptos Display"/>
                <a:ea typeface="+mn-lt"/>
                <a:cs typeface="+mn-lt"/>
              </a:rPr>
              <a:t>95% accuracy</a:t>
            </a:r>
            <a:r>
              <a:rPr lang="en-US" sz="2000">
                <a:solidFill>
                  <a:srgbClr val="000000"/>
                </a:solidFill>
                <a:latin typeface="Aptos Display"/>
                <a:ea typeface="+mn-lt"/>
                <a:cs typeface="+mn-lt"/>
              </a:rPr>
              <a:t> segment MVD volume with </a:t>
            </a:r>
            <a:r>
              <a:rPr lang="en-US" sz="2000">
                <a:solidFill>
                  <a:srgbClr val="000000"/>
                </a:solidFill>
                <a:highlight>
                  <a:srgbClr val="FFFF00"/>
                </a:highlight>
                <a:latin typeface="Aptos Display"/>
                <a:ea typeface="+mn-lt"/>
                <a:cs typeface="+mn-lt"/>
              </a:rPr>
              <a:t>RMSE of 4.81</a:t>
            </a:r>
          </a:p>
          <a:p>
            <a:pPr marL="383540" lvl="1">
              <a:buChar char="-"/>
            </a:pPr>
            <a:r>
              <a:rPr lang="en-US" sz="2000" b="1">
                <a:solidFill>
                  <a:srgbClr val="404040"/>
                </a:solidFill>
                <a:latin typeface="Aptos Display"/>
                <a:ea typeface="+mn-lt"/>
                <a:cs typeface="+mn-lt"/>
              </a:rPr>
              <a:t>Holidays</a:t>
            </a:r>
            <a:r>
              <a:rPr lang="en-US" sz="2000">
                <a:solidFill>
                  <a:srgbClr val="404040"/>
                </a:solidFill>
                <a:latin typeface="Aptos Display"/>
                <a:ea typeface="+mn-lt"/>
                <a:cs typeface="+mn-lt"/>
              </a:rPr>
              <a:t>: Distort regular traffic trends, impacting prediction precision.</a:t>
            </a:r>
          </a:p>
          <a:p>
            <a:pPr marL="383540" lvl="1">
              <a:buChar char="-"/>
            </a:pPr>
            <a:r>
              <a:rPr lang="en-US" sz="2000" b="1">
                <a:solidFill>
                  <a:srgbClr val="404040"/>
                </a:solidFill>
                <a:latin typeface="Aptos Display"/>
                <a:ea typeface="+mn-lt"/>
                <a:cs typeface="+mn-lt"/>
              </a:rPr>
              <a:t>Data</a:t>
            </a:r>
            <a:r>
              <a:rPr lang="en-US" sz="2000">
                <a:solidFill>
                  <a:srgbClr val="404040"/>
                </a:solidFill>
                <a:latin typeface="Aptos Display"/>
                <a:ea typeface="+mn-lt"/>
                <a:cs typeface="+mn-lt"/>
              </a:rPr>
              <a:t> </a:t>
            </a:r>
            <a:r>
              <a:rPr lang="en-US" sz="2000" b="1">
                <a:solidFill>
                  <a:srgbClr val="404040"/>
                </a:solidFill>
                <a:latin typeface="Aptos Display"/>
                <a:ea typeface="+mn-lt"/>
                <a:cs typeface="+mn-lt"/>
              </a:rPr>
              <a:t>Gaps</a:t>
            </a:r>
            <a:r>
              <a:rPr lang="en-US" sz="2000">
                <a:solidFill>
                  <a:srgbClr val="404040"/>
                </a:solidFill>
                <a:latin typeface="Aptos Display"/>
                <a:ea typeface="+mn-lt"/>
                <a:cs typeface="+mn-lt"/>
              </a:rPr>
              <a:t>: Sensor outages or malfunctions necessitate imputation methods to maintain prediction accuracy.</a:t>
            </a:r>
          </a:p>
          <a:p>
            <a:pPr marL="383540" lvl="1">
              <a:buChar char="-"/>
            </a:pPr>
            <a:r>
              <a:rPr lang="en-US" sz="2000" b="1">
                <a:solidFill>
                  <a:srgbClr val="404040"/>
                </a:solidFill>
                <a:latin typeface="Aptos Display"/>
                <a:ea typeface="+mn-lt"/>
                <a:cs typeface="+mn-lt"/>
              </a:rPr>
              <a:t>Variable Traffic Conditions:</a:t>
            </a:r>
            <a:r>
              <a:rPr lang="en-US" sz="2000">
                <a:solidFill>
                  <a:srgbClr val="404040"/>
                </a:solidFill>
                <a:latin typeface="Aptos Display"/>
                <a:ea typeface="+mn-lt"/>
                <a:cs typeface="+mn-lt"/>
              </a:rPr>
              <a:t> Unforeseen incidents disrupt normal flow, necessitating external data for enhanced predictive reliability.</a:t>
            </a:r>
          </a:p>
        </p:txBody>
      </p:sp>
    </p:spTree>
    <p:extLst>
      <p:ext uri="{BB962C8B-B14F-4D97-AF65-F5344CB8AC3E}">
        <p14:creationId xmlns:p14="http://schemas.microsoft.com/office/powerpoint/2010/main" val="3735243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DC07B27-4E3C-4BCF-ABDB-6AA72857C0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9000">
                <a:srgbClr val="000000">
                  <a:alpha val="96000"/>
                </a:srgbClr>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3D11BE6-2A04-4DBB-842D-88602B5E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05E02A-9AA9-45EC-B87B-B46F043F3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1"/>
          </a:xfrm>
          <a:prstGeom prst="rect">
            <a:avLst/>
          </a:prstGeom>
          <a:gradFill>
            <a:gsLst>
              <a:gs pos="30000">
                <a:schemeClr val="accent1">
                  <a:lumMod val="75000"/>
                  <a:alpha val="19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91EDBA-E8E0-4575-8147-B70034521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09672" y="1716338"/>
            <a:ext cx="6858003" cy="3422328"/>
          </a:xfrm>
          <a:prstGeom prst="rect">
            <a:avLst/>
          </a:prstGeom>
          <a:gradFill>
            <a:gsLst>
              <a:gs pos="0">
                <a:schemeClr val="accent1">
                  <a:alpha val="52000"/>
                </a:schemeClr>
              </a:gs>
              <a:gs pos="76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2E701-6F10-024B-8776-681CA4B04912}"/>
              </a:ext>
            </a:extLst>
          </p:cNvPr>
          <p:cNvSpPr>
            <a:spLocks noGrp="1"/>
          </p:cNvSpPr>
          <p:nvPr>
            <p:ph type="title"/>
          </p:nvPr>
        </p:nvSpPr>
        <p:spPr>
          <a:xfrm>
            <a:off x="3309246" y="-37463"/>
            <a:ext cx="4500438" cy="484765"/>
          </a:xfrm>
        </p:spPr>
        <p:txBody>
          <a:bodyPr vert="horz" lIns="91440" tIns="45720" rIns="91440" bIns="45720" rtlCol="0" anchor="b">
            <a:normAutofit/>
          </a:bodyPr>
          <a:lstStyle/>
          <a:p>
            <a:pPr algn="ctr"/>
            <a:r>
              <a:rPr lang="en-US" sz="2000">
                <a:solidFill>
                  <a:srgbClr val="FFFFFF"/>
                </a:solidFill>
                <a:latin typeface="Times New Roman"/>
                <a:cs typeface="Times New Roman"/>
              </a:rPr>
              <a:t>Trend Analysis and Prediction Analysis</a:t>
            </a:r>
          </a:p>
        </p:txBody>
      </p:sp>
      <p:sp>
        <p:nvSpPr>
          <p:cNvPr id="19" name="Rectangle 18">
            <a:extLst>
              <a:ext uri="{FF2B5EF4-FFF2-40B4-BE49-F238E27FC236}">
                <a16:creationId xmlns:a16="http://schemas.microsoft.com/office/drawing/2014/main" id="{DFEE4473-A122-4E96-8C31-B4C5AAA27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23" y="2706446"/>
            <a:ext cx="12191997" cy="3711900"/>
          </a:xfrm>
          <a:prstGeom prst="rect">
            <a:avLst/>
          </a:prstGeom>
          <a:gradFill>
            <a:gsLst>
              <a:gs pos="0">
                <a:srgbClr val="000000">
                  <a:alpha val="50000"/>
                </a:srgbClr>
              </a:gs>
              <a:gs pos="92000">
                <a:schemeClr val="accent1">
                  <a:lumMod val="75000"/>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graph&#10;&#10;Description automatically generated">
            <a:extLst>
              <a:ext uri="{FF2B5EF4-FFF2-40B4-BE49-F238E27FC236}">
                <a16:creationId xmlns:a16="http://schemas.microsoft.com/office/drawing/2014/main" id="{38AC90C3-3922-4DD5-2E01-0E188C391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36" y="1191755"/>
            <a:ext cx="2961627" cy="2513745"/>
          </a:xfrm>
          <a:prstGeom prst="rect">
            <a:avLst/>
          </a:prstGeom>
        </p:spPr>
      </p:pic>
      <p:pic>
        <p:nvPicPr>
          <p:cNvPr id="9" name="Picture 8"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FDE0C504-3157-FD76-DD0E-2B601E3AC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472" y="1113873"/>
            <a:ext cx="2666509" cy="2669508"/>
          </a:xfrm>
          <a:prstGeom prst="rect">
            <a:avLst/>
          </a:prstGeom>
        </p:spPr>
      </p:pic>
      <p:pic>
        <p:nvPicPr>
          <p:cNvPr id="16" name="Content Placeholder 15" descr="A graph showing a red line&#10;&#10;Description automatically generated">
            <a:extLst>
              <a:ext uri="{FF2B5EF4-FFF2-40B4-BE49-F238E27FC236}">
                <a16:creationId xmlns:a16="http://schemas.microsoft.com/office/drawing/2014/main" id="{71BE1968-E7FC-34C4-928F-EE7BFF78571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263932" y="3917092"/>
            <a:ext cx="3779449" cy="2091714"/>
          </a:xfrm>
        </p:spPr>
      </p:pic>
      <p:pic>
        <p:nvPicPr>
          <p:cNvPr id="20" name="Picture 19" descr="A graph showing a wave of sound&#10;&#10;Description automatically generated with medium confidence">
            <a:extLst>
              <a:ext uri="{FF2B5EF4-FFF2-40B4-BE49-F238E27FC236}">
                <a16:creationId xmlns:a16="http://schemas.microsoft.com/office/drawing/2014/main" id="{2C2210D4-BADA-5186-DA18-5B924CACFD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617" y="3933952"/>
            <a:ext cx="3815855" cy="2132120"/>
          </a:xfrm>
          <a:prstGeom prst="rect">
            <a:avLst/>
          </a:prstGeom>
        </p:spPr>
      </p:pic>
      <p:sp>
        <p:nvSpPr>
          <p:cNvPr id="3" name="TextBox 2">
            <a:extLst>
              <a:ext uri="{FF2B5EF4-FFF2-40B4-BE49-F238E27FC236}">
                <a16:creationId xmlns:a16="http://schemas.microsoft.com/office/drawing/2014/main" id="{B7883F48-6CA7-72FD-FF1C-237A3B656E9A}"/>
              </a:ext>
            </a:extLst>
          </p:cNvPr>
          <p:cNvSpPr txBox="1"/>
          <p:nvPr/>
        </p:nvSpPr>
        <p:spPr>
          <a:xfrm>
            <a:off x="424071" y="523163"/>
            <a:ext cx="4245969" cy="584775"/>
          </a:xfrm>
          <a:prstGeom prst="rect">
            <a:avLst/>
          </a:prstGeom>
          <a:noFill/>
        </p:spPr>
        <p:txBody>
          <a:bodyPr wrap="square" rtlCol="0">
            <a:spAutoFit/>
          </a:bodyPr>
          <a:lstStyle/>
          <a:p>
            <a:r>
              <a:rPr lang="en-US" sz="1600">
                <a:solidFill>
                  <a:schemeClr val="bg1"/>
                </a:solidFill>
              </a:rPr>
              <a:t>Prediction Components for the Model that’s trained on the 4 Year data</a:t>
            </a:r>
          </a:p>
        </p:txBody>
      </p:sp>
      <p:sp>
        <p:nvSpPr>
          <p:cNvPr id="4" name="TextBox 3">
            <a:extLst>
              <a:ext uri="{FF2B5EF4-FFF2-40B4-BE49-F238E27FC236}">
                <a16:creationId xmlns:a16="http://schemas.microsoft.com/office/drawing/2014/main" id="{D94588E8-5399-C1C8-75BD-EEAEED0F32F3}"/>
              </a:ext>
            </a:extLst>
          </p:cNvPr>
          <p:cNvSpPr txBox="1"/>
          <p:nvPr/>
        </p:nvSpPr>
        <p:spPr>
          <a:xfrm>
            <a:off x="6467028" y="523163"/>
            <a:ext cx="4130795" cy="584775"/>
          </a:xfrm>
          <a:prstGeom prst="rect">
            <a:avLst/>
          </a:prstGeom>
          <a:noFill/>
        </p:spPr>
        <p:txBody>
          <a:bodyPr wrap="square" rtlCol="0">
            <a:spAutoFit/>
          </a:bodyPr>
          <a:lstStyle/>
          <a:p>
            <a:r>
              <a:rPr lang="en-US" sz="1600">
                <a:solidFill>
                  <a:schemeClr val="bg1"/>
                </a:solidFill>
              </a:rPr>
              <a:t>Prediction Components for the Model that’s trained on 1 Year data</a:t>
            </a:r>
          </a:p>
        </p:txBody>
      </p:sp>
      <p:sp>
        <p:nvSpPr>
          <p:cNvPr id="8" name="TextBox 7">
            <a:extLst>
              <a:ext uri="{FF2B5EF4-FFF2-40B4-BE49-F238E27FC236}">
                <a16:creationId xmlns:a16="http://schemas.microsoft.com/office/drawing/2014/main" id="{7B92D134-3FCC-F641-7657-8411BC4952E4}"/>
              </a:ext>
            </a:extLst>
          </p:cNvPr>
          <p:cNvSpPr txBox="1"/>
          <p:nvPr/>
        </p:nvSpPr>
        <p:spPr>
          <a:xfrm>
            <a:off x="3603170" y="1191755"/>
            <a:ext cx="2720452" cy="646331"/>
          </a:xfrm>
          <a:prstGeom prst="rect">
            <a:avLst/>
          </a:prstGeom>
          <a:noFill/>
        </p:spPr>
        <p:txBody>
          <a:bodyPr wrap="square" rtlCol="0">
            <a:spAutoFit/>
          </a:bodyPr>
          <a:lstStyle/>
          <a:p>
            <a:r>
              <a:rPr lang="en-US" sz="1200">
                <a:solidFill>
                  <a:schemeClr val="bg1"/>
                </a:solidFill>
              </a:rPr>
              <a:t>Volume by the Timestamps (4-year)- Volume trend during the COVID is lowest.</a:t>
            </a:r>
          </a:p>
        </p:txBody>
      </p:sp>
      <p:sp>
        <p:nvSpPr>
          <p:cNvPr id="10" name="TextBox 9">
            <a:extLst>
              <a:ext uri="{FF2B5EF4-FFF2-40B4-BE49-F238E27FC236}">
                <a16:creationId xmlns:a16="http://schemas.microsoft.com/office/drawing/2014/main" id="{A9B8B19E-7985-FAE8-8010-EE0CCE2716CB}"/>
              </a:ext>
            </a:extLst>
          </p:cNvPr>
          <p:cNvSpPr txBox="1"/>
          <p:nvPr/>
        </p:nvSpPr>
        <p:spPr>
          <a:xfrm>
            <a:off x="3574383" y="1908393"/>
            <a:ext cx="2720452" cy="646331"/>
          </a:xfrm>
          <a:prstGeom prst="rect">
            <a:avLst/>
          </a:prstGeom>
          <a:noFill/>
        </p:spPr>
        <p:txBody>
          <a:bodyPr wrap="square" rtlCol="0">
            <a:spAutoFit/>
          </a:bodyPr>
          <a:lstStyle/>
          <a:p>
            <a:r>
              <a:rPr lang="en-US" sz="1200">
                <a:solidFill>
                  <a:schemeClr val="bg1"/>
                </a:solidFill>
              </a:rPr>
              <a:t>Trend by the Day of the Week – Peaks on Friday Nights, Lowest on a Sunday Night</a:t>
            </a:r>
          </a:p>
        </p:txBody>
      </p:sp>
      <p:sp>
        <p:nvSpPr>
          <p:cNvPr id="12" name="TextBox 11">
            <a:extLst>
              <a:ext uri="{FF2B5EF4-FFF2-40B4-BE49-F238E27FC236}">
                <a16:creationId xmlns:a16="http://schemas.microsoft.com/office/drawing/2014/main" id="{CB803447-3762-B04C-F021-CFB5145174AB}"/>
              </a:ext>
            </a:extLst>
          </p:cNvPr>
          <p:cNvSpPr txBox="1"/>
          <p:nvPr/>
        </p:nvSpPr>
        <p:spPr>
          <a:xfrm>
            <a:off x="3564714" y="2620842"/>
            <a:ext cx="2720452" cy="461665"/>
          </a:xfrm>
          <a:prstGeom prst="rect">
            <a:avLst/>
          </a:prstGeom>
          <a:noFill/>
        </p:spPr>
        <p:txBody>
          <a:bodyPr wrap="square" rtlCol="0">
            <a:spAutoFit/>
          </a:bodyPr>
          <a:lstStyle/>
          <a:p>
            <a:r>
              <a:rPr lang="en-US" sz="1200">
                <a:solidFill>
                  <a:schemeClr val="bg1"/>
                </a:solidFill>
              </a:rPr>
              <a:t>Trend by the Day of the Year – Less volume in Winter months</a:t>
            </a:r>
          </a:p>
        </p:txBody>
      </p:sp>
      <p:sp>
        <p:nvSpPr>
          <p:cNvPr id="14" name="TextBox 13">
            <a:extLst>
              <a:ext uri="{FF2B5EF4-FFF2-40B4-BE49-F238E27FC236}">
                <a16:creationId xmlns:a16="http://schemas.microsoft.com/office/drawing/2014/main" id="{F408F156-9F15-813E-57C3-84E73A2D6628}"/>
              </a:ext>
            </a:extLst>
          </p:cNvPr>
          <p:cNvSpPr txBox="1"/>
          <p:nvPr/>
        </p:nvSpPr>
        <p:spPr>
          <a:xfrm>
            <a:off x="3564714" y="3192409"/>
            <a:ext cx="2720452" cy="461665"/>
          </a:xfrm>
          <a:prstGeom prst="rect">
            <a:avLst/>
          </a:prstGeom>
          <a:noFill/>
        </p:spPr>
        <p:txBody>
          <a:bodyPr wrap="square" rtlCol="0">
            <a:spAutoFit/>
          </a:bodyPr>
          <a:lstStyle/>
          <a:p>
            <a:r>
              <a:rPr lang="en-US" sz="1200">
                <a:solidFill>
                  <a:schemeClr val="bg1"/>
                </a:solidFill>
              </a:rPr>
              <a:t>Trend by the Hour of the day – Peaks at 9AM and 5PM</a:t>
            </a:r>
          </a:p>
        </p:txBody>
      </p:sp>
      <p:sp>
        <p:nvSpPr>
          <p:cNvPr id="18" name="TextBox 17">
            <a:extLst>
              <a:ext uri="{FF2B5EF4-FFF2-40B4-BE49-F238E27FC236}">
                <a16:creationId xmlns:a16="http://schemas.microsoft.com/office/drawing/2014/main" id="{52A9DB35-4BED-97BD-6DD5-75B8BB8C753E}"/>
              </a:ext>
            </a:extLst>
          </p:cNvPr>
          <p:cNvSpPr txBox="1"/>
          <p:nvPr/>
        </p:nvSpPr>
        <p:spPr>
          <a:xfrm>
            <a:off x="9322929" y="1269137"/>
            <a:ext cx="2720452" cy="461665"/>
          </a:xfrm>
          <a:prstGeom prst="rect">
            <a:avLst/>
          </a:prstGeom>
          <a:noFill/>
        </p:spPr>
        <p:txBody>
          <a:bodyPr wrap="square" rtlCol="0">
            <a:spAutoFit/>
          </a:bodyPr>
          <a:lstStyle/>
          <a:p>
            <a:r>
              <a:rPr lang="en-US" sz="1200">
                <a:solidFill>
                  <a:schemeClr val="bg1"/>
                </a:solidFill>
              </a:rPr>
              <a:t>Volume by the Timestamps (Year 2023)</a:t>
            </a:r>
          </a:p>
        </p:txBody>
      </p:sp>
      <p:sp>
        <p:nvSpPr>
          <p:cNvPr id="21" name="TextBox 20">
            <a:extLst>
              <a:ext uri="{FF2B5EF4-FFF2-40B4-BE49-F238E27FC236}">
                <a16:creationId xmlns:a16="http://schemas.microsoft.com/office/drawing/2014/main" id="{C6C5B279-04D8-656F-2EA1-5F352A4C0123}"/>
              </a:ext>
            </a:extLst>
          </p:cNvPr>
          <p:cNvSpPr txBox="1"/>
          <p:nvPr/>
        </p:nvSpPr>
        <p:spPr>
          <a:xfrm>
            <a:off x="9334201" y="2163083"/>
            <a:ext cx="2720452" cy="461665"/>
          </a:xfrm>
          <a:prstGeom prst="rect">
            <a:avLst/>
          </a:prstGeom>
          <a:noFill/>
        </p:spPr>
        <p:txBody>
          <a:bodyPr wrap="square" rtlCol="0">
            <a:spAutoFit/>
          </a:bodyPr>
          <a:lstStyle/>
          <a:p>
            <a:r>
              <a:rPr lang="en-US" sz="1200">
                <a:solidFill>
                  <a:schemeClr val="bg1"/>
                </a:solidFill>
              </a:rPr>
              <a:t>Trend by the Day of the Week for the Year 2023</a:t>
            </a:r>
          </a:p>
        </p:txBody>
      </p:sp>
      <p:sp>
        <p:nvSpPr>
          <p:cNvPr id="22" name="TextBox 21">
            <a:extLst>
              <a:ext uri="{FF2B5EF4-FFF2-40B4-BE49-F238E27FC236}">
                <a16:creationId xmlns:a16="http://schemas.microsoft.com/office/drawing/2014/main" id="{5A8C99B1-1C01-5443-D701-163B1CBC9ED9}"/>
              </a:ext>
            </a:extLst>
          </p:cNvPr>
          <p:cNvSpPr txBox="1"/>
          <p:nvPr/>
        </p:nvSpPr>
        <p:spPr>
          <a:xfrm>
            <a:off x="9334201" y="3020227"/>
            <a:ext cx="2720452" cy="646331"/>
          </a:xfrm>
          <a:prstGeom prst="rect">
            <a:avLst/>
          </a:prstGeom>
          <a:noFill/>
        </p:spPr>
        <p:txBody>
          <a:bodyPr wrap="square" rtlCol="0">
            <a:spAutoFit/>
          </a:bodyPr>
          <a:lstStyle/>
          <a:p>
            <a:r>
              <a:rPr lang="en-US" sz="1200">
                <a:solidFill>
                  <a:schemeClr val="bg1"/>
                </a:solidFill>
              </a:rPr>
              <a:t>Trend by the Hour of the day – Captures the peaks and is adjusted to the higher volume of the data in 2023</a:t>
            </a:r>
          </a:p>
        </p:txBody>
      </p:sp>
      <p:sp>
        <p:nvSpPr>
          <p:cNvPr id="24" name="TextBox 23">
            <a:extLst>
              <a:ext uri="{FF2B5EF4-FFF2-40B4-BE49-F238E27FC236}">
                <a16:creationId xmlns:a16="http://schemas.microsoft.com/office/drawing/2014/main" id="{7ACF842E-CF6E-679F-3BF1-2F46F5CFC4CD}"/>
              </a:ext>
            </a:extLst>
          </p:cNvPr>
          <p:cNvSpPr txBox="1"/>
          <p:nvPr/>
        </p:nvSpPr>
        <p:spPr>
          <a:xfrm>
            <a:off x="8196807" y="6055027"/>
            <a:ext cx="3913698" cy="646331"/>
          </a:xfrm>
          <a:prstGeom prst="rect">
            <a:avLst/>
          </a:prstGeom>
          <a:noFill/>
        </p:spPr>
        <p:txBody>
          <a:bodyPr wrap="square" rtlCol="0">
            <a:spAutoFit/>
          </a:bodyPr>
          <a:lstStyle/>
          <a:p>
            <a:r>
              <a:rPr lang="en-US" sz="1200" b="0" i="0">
                <a:solidFill>
                  <a:srgbClr val="ECECEC"/>
                </a:solidFill>
                <a:effectLst/>
                <a:latin typeface="Söhne"/>
              </a:rPr>
              <a:t>The 1-year model more accurately captures rush hour peaks with fewer errors compared to the 4-year model, though shock by a holiday is not anticipated</a:t>
            </a:r>
            <a:endParaRPr lang="en-US" sz="1200">
              <a:solidFill>
                <a:schemeClr val="bg1"/>
              </a:solidFill>
            </a:endParaRPr>
          </a:p>
        </p:txBody>
      </p:sp>
      <p:sp>
        <p:nvSpPr>
          <p:cNvPr id="25" name="TextBox 24">
            <a:extLst>
              <a:ext uri="{FF2B5EF4-FFF2-40B4-BE49-F238E27FC236}">
                <a16:creationId xmlns:a16="http://schemas.microsoft.com/office/drawing/2014/main" id="{CB2DFCAE-A3BE-A26D-B9B0-D0DAD1DF5DFB}"/>
              </a:ext>
            </a:extLst>
          </p:cNvPr>
          <p:cNvSpPr txBox="1"/>
          <p:nvPr/>
        </p:nvSpPr>
        <p:spPr>
          <a:xfrm>
            <a:off x="264000" y="6081940"/>
            <a:ext cx="4406040" cy="461665"/>
          </a:xfrm>
          <a:prstGeom prst="rect">
            <a:avLst/>
          </a:prstGeom>
          <a:noFill/>
        </p:spPr>
        <p:txBody>
          <a:bodyPr wrap="square" rtlCol="0">
            <a:spAutoFit/>
          </a:bodyPr>
          <a:lstStyle/>
          <a:p>
            <a:r>
              <a:rPr lang="en-US" sz="1200">
                <a:solidFill>
                  <a:schemeClr val="bg1"/>
                </a:solidFill>
              </a:rPr>
              <a:t>The 4-year model is better at recognizing the trend in the yearly seasonality like holidays</a:t>
            </a:r>
          </a:p>
        </p:txBody>
      </p:sp>
      <p:sp>
        <p:nvSpPr>
          <p:cNvPr id="27" name="TextBox 26">
            <a:extLst>
              <a:ext uri="{FF2B5EF4-FFF2-40B4-BE49-F238E27FC236}">
                <a16:creationId xmlns:a16="http://schemas.microsoft.com/office/drawing/2014/main" id="{DFE8ECB0-88E5-4F43-0480-362913ABA533}"/>
              </a:ext>
            </a:extLst>
          </p:cNvPr>
          <p:cNvSpPr txBox="1"/>
          <p:nvPr/>
        </p:nvSpPr>
        <p:spPr>
          <a:xfrm>
            <a:off x="4996543" y="6066583"/>
            <a:ext cx="2547257" cy="461665"/>
          </a:xfrm>
          <a:prstGeom prst="rect">
            <a:avLst/>
          </a:prstGeom>
          <a:noFill/>
        </p:spPr>
        <p:txBody>
          <a:bodyPr wrap="square" rtlCol="0">
            <a:spAutoFit/>
          </a:bodyPr>
          <a:lstStyle/>
          <a:p>
            <a:r>
              <a:rPr lang="en-US" sz="1200">
                <a:solidFill>
                  <a:schemeClr val="bg1"/>
                </a:solidFill>
              </a:rPr>
              <a:t>Blue Dots – Actual Data</a:t>
            </a:r>
          </a:p>
          <a:p>
            <a:r>
              <a:rPr lang="en-US" sz="1200">
                <a:solidFill>
                  <a:schemeClr val="bg1"/>
                </a:solidFill>
              </a:rPr>
              <a:t>Red Line – Prediction of the Model</a:t>
            </a:r>
          </a:p>
        </p:txBody>
      </p:sp>
      <p:sp>
        <p:nvSpPr>
          <p:cNvPr id="28" name="Oval 27">
            <a:extLst>
              <a:ext uri="{FF2B5EF4-FFF2-40B4-BE49-F238E27FC236}">
                <a16:creationId xmlns:a16="http://schemas.microsoft.com/office/drawing/2014/main" id="{7AB67543-9115-F097-7198-E4B8AC78F90C}"/>
              </a:ext>
            </a:extLst>
          </p:cNvPr>
          <p:cNvSpPr/>
          <p:nvPr/>
        </p:nvSpPr>
        <p:spPr>
          <a:xfrm>
            <a:off x="7467600" y="3192409"/>
            <a:ext cx="342084" cy="23132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graph with red and blue lines&#10;&#10;Description automatically generated">
            <a:extLst>
              <a:ext uri="{FF2B5EF4-FFF2-40B4-BE49-F238E27FC236}">
                <a16:creationId xmlns:a16="http://schemas.microsoft.com/office/drawing/2014/main" id="{2348476A-090F-4A62-05DE-19766941AB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0810" y="4042098"/>
            <a:ext cx="2920784" cy="1853117"/>
          </a:xfrm>
          <a:prstGeom prst="rect">
            <a:avLst/>
          </a:prstGeom>
        </p:spPr>
      </p:pic>
      <p:sp>
        <p:nvSpPr>
          <p:cNvPr id="31" name="Rectangle: Rounded Corners 30">
            <a:extLst>
              <a:ext uri="{FF2B5EF4-FFF2-40B4-BE49-F238E27FC236}">
                <a16:creationId xmlns:a16="http://schemas.microsoft.com/office/drawing/2014/main" id="{B12B755F-18B6-B5B5-FAB7-948CBFCF4809}"/>
              </a:ext>
            </a:extLst>
          </p:cNvPr>
          <p:cNvSpPr/>
          <p:nvPr/>
        </p:nvSpPr>
        <p:spPr>
          <a:xfrm>
            <a:off x="5740400" y="4327236"/>
            <a:ext cx="726628" cy="130119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9876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ADD231-5DEF-EED6-0C07-77074CF18F33}"/>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Recommendations</a:t>
            </a:r>
          </a:p>
        </p:txBody>
      </p:sp>
      <p:graphicFrame>
        <p:nvGraphicFramePr>
          <p:cNvPr id="22" name="Content Placeholder 2">
            <a:extLst>
              <a:ext uri="{FF2B5EF4-FFF2-40B4-BE49-F238E27FC236}">
                <a16:creationId xmlns:a16="http://schemas.microsoft.com/office/drawing/2014/main" id="{278AC3CA-8C1B-FB73-4029-71F76E10132F}"/>
              </a:ext>
            </a:extLst>
          </p:cNvPr>
          <p:cNvGraphicFramePr>
            <a:graphicFrameLocks noGrp="1"/>
          </p:cNvGraphicFramePr>
          <p:nvPr>
            <p:ph idx="1"/>
            <p:extLst>
              <p:ext uri="{D42A27DB-BD31-4B8C-83A1-F6EECF244321}">
                <p14:modId xmlns:p14="http://schemas.microsoft.com/office/powerpoint/2010/main" val="2604696871"/>
              </p:ext>
            </p:extLst>
          </p:nvPr>
        </p:nvGraphicFramePr>
        <p:xfrm>
          <a:off x="632085" y="1891236"/>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4631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question mark">
            <a:extLst>
              <a:ext uri="{FF2B5EF4-FFF2-40B4-BE49-F238E27FC236}">
                <a16:creationId xmlns:a16="http://schemas.microsoft.com/office/drawing/2014/main" id="{C10545EE-AAFE-D9A9-26BF-F184B167C1B3}"/>
              </a:ext>
            </a:extLst>
          </p:cNvPr>
          <p:cNvPicPr>
            <a:picLocks noChangeAspect="1"/>
          </p:cNvPicPr>
          <p:nvPr/>
        </p:nvPicPr>
        <p:blipFill rotWithShape="1">
          <a:blip r:embed="rId2"/>
          <a:srcRect l="15401"/>
          <a:stretch/>
        </p:blipFill>
        <p:spPr>
          <a:xfrm>
            <a:off x="0" y="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964979-0643-05C8-6273-DACB3DDA3C62}"/>
              </a:ext>
            </a:extLst>
          </p:cNvPr>
          <p:cNvSpPr>
            <a:spLocks noGrp="1"/>
          </p:cNvSpPr>
          <p:nvPr>
            <p:ph idx="1"/>
          </p:nvPr>
        </p:nvSpPr>
        <p:spPr>
          <a:xfrm>
            <a:off x="5986732" y="2765477"/>
            <a:ext cx="5739443" cy="1327035"/>
          </a:xfrm>
        </p:spPr>
        <p:txBody>
          <a:bodyPr vert="horz" lIns="91440" tIns="45720" rIns="91440" bIns="45720" rtlCol="0">
            <a:noAutofit/>
          </a:bodyPr>
          <a:lstStyle/>
          <a:p>
            <a:pPr marL="0" indent="0" algn="r">
              <a:buNone/>
            </a:pPr>
            <a:r>
              <a:rPr lang="en-US" sz="8000">
                <a:latin typeface="+mj-lt"/>
                <a:cs typeface="Times New Roman"/>
              </a:rPr>
              <a:t>Questions ?</a:t>
            </a:r>
          </a:p>
        </p:txBody>
      </p:sp>
    </p:spTree>
    <p:extLst>
      <p:ext uri="{BB962C8B-B14F-4D97-AF65-F5344CB8AC3E}">
        <p14:creationId xmlns:p14="http://schemas.microsoft.com/office/powerpoint/2010/main" val="799388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6925D-A014-A2A9-4972-6CC6D9B5AA5C}"/>
              </a:ext>
            </a:extLst>
          </p:cNvPr>
          <p:cNvSpPr>
            <a:spLocks noGrp="1"/>
          </p:cNvSpPr>
          <p:nvPr>
            <p:ph type="title"/>
          </p:nvPr>
        </p:nvSpPr>
        <p:spPr/>
        <p:txBody>
          <a:bodyPr/>
          <a:lstStyle/>
          <a:p>
            <a:r>
              <a:rPr lang="en-US"/>
              <a:t>Appendix</a:t>
            </a:r>
          </a:p>
        </p:txBody>
      </p:sp>
      <p:sp>
        <p:nvSpPr>
          <p:cNvPr id="3" name="Content Placeholder 2">
            <a:extLst>
              <a:ext uri="{FF2B5EF4-FFF2-40B4-BE49-F238E27FC236}">
                <a16:creationId xmlns:a16="http://schemas.microsoft.com/office/drawing/2014/main" id="{218C957C-01F0-E24E-E2E1-CB032B9E4EF8}"/>
              </a:ext>
            </a:extLst>
          </p:cNvPr>
          <p:cNvSpPr>
            <a:spLocks noGrp="1"/>
          </p:cNvSpPr>
          <p:nvPr>
            <p:ph idx="1"/>
          </p:nvPr>
        </p:nvSpPr>
        <p:spPr/>
        <p:txBody>
          <a:bodyPr vert="horz" lIns="91440" tIns="45720" rIns="91440" bIns="45720" rtlCol="0" anchor="t">
            <a:normAutofit/>
          </a:bodyPr>
          <a:lstStyle/>
          <a:p>
            <a:r>
              <a:rPr lang="en-US"/>
              <a:t>Python Notebook</a:t>
            </a:r>
          </a:p>
          <a:p>
            <a:r>
              <a:rPr lang="en-US"/>
              <a:t>Data profiling</a:t>
            </a:r>
            <a:endParaRPr lang="en-US" sz="2400">
              <a:ea typeface="+mn-lt"/>
              <a:cs typeface="+mn-lt"/>
            </a:endParaRPr>
          </a:p>
          <a:p>
            <a:r>
              <a:rPr lang="en-US"/>
              <a:t>Offset Calculation Document</a:t>
            </a:r>
          </a:p>
        </p:txBody>
      </p:sp>
    </p:spTree>
    <p:extLst>
      <p:ext uri="{BB962C8B-B14F-4D97-AF65-F5344CB8AC3E}">
        <p14:creationId xmlns:p14="http://schemas.microsoft.com/office/powerpoint/2010/main" val="2187820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in a blue suit&#10;&#10;Description automatically generated">
            <a:extLst>
              <a:ext uri="{FF2B5EF4-FFF2-40B4-BE49-F238E27FC236}">
                <a16:creationId xmlns:a16="http://schemas.microsoft.com/office/drawing/2014/main" id="{BF45B204-3897-7FC8-E21F-94777588A1D9}"/>
              </a:ext>
            </a:extLst>
          </p:cNvPr>
          <p:cNvPicPr>
            <a:picLocks noChangeAspect="1"/>
          </p:cNvPicPr>
          <p:nvPr/>
        </p:nvPicPr>
        <p:blipFill>
          <a:blip r:embed="rId2"/>
          <a:stretch>
            <a:fillRect/>
          </a:stretch>
        </p:blipFill>
        <p:spPr>
          <a:xfrm>
            <a:off x="1458349" y="118874"/>
            <a:ext cx="1413111" cy="1599313"/>
          </a:xfrm>
          <a:prstGeom prst="rect">
            <a:avLst/>
          </a:prstGeom>
        </p:spPr>
      </p:pic>
      <p:sp>
        <p:nvSpPr>
          <p:cNvPr id="24" name="Rectangle 23">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495" y="2300641"/>
            <a:ext cx="8124506"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A4FD42-D31A-9A48-3609-EDD853DB6F3F}"/>
              </a:ext>
            </a:extLst>
          </p:cNvPr>
          <p:cNvSpPr>
            <a:spLocks noGrp="1"/>
          </p:cNvSpPr>
          <p:nvPr>
            <p:ph type="title"/>
          </p:nvPr>
        </p:nvSpPr>
        <p:spPr>
          <a:xfrm>
            <a:off x="4481012" y="2916520"/>
            <a:ext cx="7600510" cy="2350833"/>
          </a:xfrm>
        </p:spPr>
        <p:txBody>
          <a:bodyPr vert="horz" lIns="91440" tIns="45720" rIns="91440" bIns="45720" rtlCol="0" anchor="b">
            <a:normAutofit/>
          </a:bodyPr>
          <a:lstStyle/>
          <a:p>
            <a:pPr algn="ctr"/>
            <a:r>
              <a:rPr lang="en-US" sz="4800">
                <a:solidFill>
                  <a:srgbClr val="FFFFFF"/>
                </a:solidFill>
              </a:rPr>
              <a:t>     </a:t>
            </a:r>
            <a:r>
              <a:rPr lang="en-US" sz="4800" kern="1200">
                <a:solidFill>
                  <a:srgbClr val="FFFFFF"/>
                </a:solidFill>
                <a:latin typeface="+mj-lt"/>
                <a:ea typeface="+mj-ea"/>
                <a:cs typeface="+mj-cs"/>
              </a:rPr>
              <a:t>Team Members Masters</a:t>
            </a:r>
            <a:r>
              <a:rPr lang="en-US" sz="4800">
                <a:solidFill>
                  <a:srgbClr val="FFFFFF"/>
                </a:solidFill>
              </a:rPr>
              <a:t> in Business </a:t>
            </a:r>
            <a:r>
              <a:rPr lang="en-US" sz="4800" kern="1200">
                <a:solidFill>
                  <a:srgbClr val="FFFFFF"/>
                </a:solidFill>
                <a:latin typeface="+mj-lt"/>
                <a:ea typeface="+mj-ea"/>
                <a:cs typeface="+mj-cs"/>
              </a:rPr>
              <a:t>Analytics</a:t>
            </a:r>
            <a:endParaRPr lang="en-US">
              <a:ea typeface="+mj-ea"/>
              <a:cs typeface="+mj-cs"/>
            </a:endParaRPr>
          </a:p>
        </p:txBody>
      </p:sp>
      <p:cxnSp>
        <p:nvCxnSpPr>
          <p:cNvPr id="25" name="Straight Connector 24">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6931" y="5336249"/>
            <a:ext cx="5486400"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92214812-DD8A-C53E-FEE9-3557B6E54241}"/>
              </a:ext>
            </a:extLst>
          </p:cNvPr>
          <p:cNvGrpSpPr/>
          <p:nvPr/>
        </p:nvGrpSpPr>
        <p:grpSpPr>
          <a:xfrm>
            <a:off x="1388813" y="2639045"/>
            <a:ext cx="1286686" cy="1588933"/>
            <a:chOff x="7515737" y="1726693"/>
            <a:chExt cx="2034424" cy="2512318"/>
          </a:xfrm>
        </p:grpSpPr>
        <p:pic>
          <p:nvPicPr>
            <p:cNvPr id="8" name="Picture 7" descr="A person with long black hair">
              <a:extLst>
                <a:ext uri="{FF2B5EF4-FFF2-40B4-BE49-F238E27FC236}">
                  <a16:creationId xmlns:a16="http://schemas.microsoft.com/office/drawing/2014/main" id="{26C57966-749C-54BB-4795-47528226BDEC}"/>
                </a:ext>
              </a:extLst>
            </p:cNvPr>
            <p:cNvPicPr>
              <a:picLocks noChangeAspect="1"/>
            </p:cNvPicPr>
            <p:nvPr/>
          </p:nvPicPr>
          <p:blipFill rotWithShape="1">
            <a:blip r:embed="rId3"/>
            <a:srcRect t="3599" b="3599"/>
            <a:stretch/>
          </p:blipFill>
          <p:spPr>
            <a:xfrm>
              <a:off x="7515737" y="1726693"/>
              <a:ext cx="2034424" cy="2034424"/>
            </a:xfrm>
            <a:prstGeom prst="rect">
              <a:avLst/>
            </a:prstGeom>
          </p:spPr>
        </p:pic>
        <p:sp>
          <p:nvSpPr>
            <p:cNvPr id="9" name="TextBox 8">
              <a:extLst>
                <a:ext uri="{FF2B5EF4-FFF2-40B4-BE49-F238E27FC236}">
                  <a16:creationId xmlns:a16="http://schemas.microsoft.com/office/drawing/2014/main" id="{17DB30BA-819B-363C-3775-E81A40CEE1BE}"/>
                </a:ext>
              </a:extLst>
            </p:cNvPr>
            <p:cNvSpPr txBox="1"/>
            <p:nvPr/>
          </p:nvSpPr>
          <p:spPr>
            <a:xfrm>
              <a:off x="7591335" y="3885068"/>
              <a:ext cx="1883228"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576072">
                <a:spcAft>
                  <a:spcPts val="600"/>
                </a:spcAft>
              </a:pPr>
              <a:r>
                <a:rPr lang="en-US" sz="1071" kern="1200">
                  <a:solidFill>
                    <a:schemeClr val="tx1"/>
                  </a:solidFill>
                  <a:latin typeface="Aptos Serif"/>
                  <a:ea typeface="+mn-ea"/>
                  <a:cs typeface="Aptos Serif"/>
                </a:rPr>
                <a:t>Bindiya </a:t>
              </a:r>
              <a:r>
                <a:rPr lang="en-US" sz="1071" kern="1200" err="1">
                  <a:solidFill>
                    <a:schemeClr val="tx1"/>
                  </a:solidFill>
                  <a:latin typeface="Aptos Serif"/>
                  <a:ea typeface="+mn-ea"/>
                  <a:cs typeface="Aptos Serif"/>
                </a:rPr>
                <a:t>Savanur</a:t>
              </a:r>
              <a:endParaRPr lang="en-US" sz="1700">
                <a:latin typeface="Aptos Serif"/>
                <a:cs typeface="Aptos Serif"/>
              </a:endParaRPr>
            </a:p>
          </p:txBody>
        </p:sp>
      </p:grpSp>
      <p:grpSp>
        <p:nvGrpSpPr>
          <p:cNvPr id="20" name="Group 19">
            <a:extLst>
              <a:ext uri="{FF2B5EF4-FFF2-40B4-BE49-F238E27FC236}">
                <a16:creationId xmlns:a16="http://schemas.microsoft.com/office/drawing/2014/main" id="{C7E0D379-BDB5-6934-0388-93A8E83337AB}"/>
              </a:ext>
            </a:extLst>
          </p:cNvPr>
          <p:cNvGrpSpPr/>
          <p:nvPr/>
        </p:nvGrpSpPr>
        <p:grpSpPr>
          <a:xfrm>
            <a:off x="5320719" y="346167"/>
            <a:ext cx="1322551" cy="1611316"/>
            <a:chOff x="5016338" y="1726693"/>
            <a:chExt cx="2123468" cy="2587106"/>
          </a:xfrm>
        </p:grpSpPr>
        <p:pic>
          <p:nvPicPr>
            <p:cNvPr id="6" name="Picture 5" descr="A person in a suit&#10;&#10;Description automatically generated">
              <a:extLst>
                <a:ext uri="{FF2B5EF4-FFF2-40B4-BE49-F238E27FC236}">
                  <a16:creationId xmlns:a16="http://schemas.microsoft.com/office/drawing/2014/main" id="{138A82A6-ACB9-C74B-CA0C-CD5521965202}"/>
                </a:ext>
              </a:extLst>
            </p:cNvPr>
            <p:cNvPicPr>
              <a:picLocks noChangeAspect="1"/>
            </p:cNvPicPr>
            <p:nvPr/>
          </p:nvPicPr>
          <p:blipFill rotWithShape="1">
            <a:blip r:embed="rId4"/>
            <a:srcRect t="2992" b="2992"/>
            <a:stretch/>
          </p:blipFill>
          <p:spPr>
            <a:xfrm>
              <a:off x="5105382" y="1726693"/>
              <a:ext cx="2034424" cy="2034424"/>
            </a:xfrm>
            <a:prstGeom prst="rect">
              <a:avLst/>
            </a:prstGeom>
          </p:spPr>
        </p:pic>
        <p:sp>
          <p:nvSpPr>
            <p:cNvPr id="10" name="TextBox 9">
              <a:extLst>
                <a:ext uri="{FF2B5EF4-FFF2-40B4-BE49-F238E27FC236}">
                  <a16:creationId xmlns:a16="http://schemas.microsoft.com/office/drawing/2014/main" id="{1978ECE4-438B-2767-26D1-90FAE1AE7631}"/>
                </a:ext>
              </a:extLst>
            </p:cNvPr>
            <p:cNvSpPr txBox="1"/>
            <p:nvPr/>
          </p:nvSpPr>
          <p:spPr>
            <a:xfrm>
              <a:off x="5016338" y="3929589"/>
              <a:ext cx="2123468" cy="384210"/>
            </a:xfrm>
            <a:prstGeom prst="rect">
              <a:avLst/>
            </a:prstGeom>
            <a:noFill/>
          </p:spPr>
          <p:txBody>
            <a:bodyPr wrap="square">
              <a:spAutoFit/>
            </a:bodyPr>
            <a:lstStyle/>
            <a:p>
              <a:pPr algn="ctr" defTabSz="566928">
                <a:lnSpc>
                  <a:spcPct val="90000"/>
                </a:lnSpc>
                <a:spcBef>
                  <a:spcPts val="620"/>
                </a:spcBef>
              </a:pPr>
              <a:r>
                <a:rPr lang="en-US" sz="1054" kern="1200">
                  <a:solidFill>
                    <a:srgbClr val="000000"/>
                  </a:solidFill>
                  <a:latin typeface="Aptos Serif" panose="020B0502040204020203" pitchFamily="18" charset="0"/>
                  <a:ea typeface="+mn-ea"/>
                  <a:cs typeface="Aptos Serif" panose="020B0502040204020203" pitchFamily="18" charset="0"/>
                </a:rPr>
                <a:t>Mahendra Singh</a:t>
              </a:r>
              <a:endParaRPr lang="en-US" sz="1700">
                <a:effectLst/>
                <a:latin typeface="Aptos Serif" panose="020B0502040204020203" pitchFamily="18" charset="0"/>
                <a:cs typeface="Aptos Serif" panose="020B0502040204020203" pitchFamily="18" charset="0"/>
              </a:endParaRPr>
            </a:p>
          </p:txBody>
        </p:sp>
      </p:grpSp>
      <p:grpSp>
        <p:nvGrpSpPr>
          <p:cNvPr id="18" name="Group 17">
            <a:extLst>
              <a:ext uri="{FF2B5EF4-FFF2-40B4-BE49-F238E27FC236}">
                <a16:creationId xmlns:a16="http://schemas.microsoft.com/office/drawing/2014/main" id="{BF217836-9209-7297-B5FA-3C09C45DBEF9}"/>
              </a:ext>
            </a:extLst>
          </p:cNvPr>
          <p:cNvGrpSpPr/>
          <p:nvPr/>
        </p:nvGrpSpPr>
        <p:grpSpPr>
          <a:xfrm>
            <a:off x="9398215" y="346167"/>
            <a:ext cx="1499940" cy="1552565"/>
            <a:chOff x="213333" y="1726693"/>
            <a:chExt cx="2408274" cy="2492769"/>
          </a:xfrm>
        </p:grpSpPr>
        <p:pic>
          <p:nvPicPr>
            <p:cNvPr id="5" name="Picture 4" descr="A person smiling at the camera&#10;&#10;Description automatically generated">
              <a:extLst>
                <a:ext uri="{FF2B5EF4-FFF2-40B4-BE49-F238E27FC236}">
                  <a16:creationId xmlns:a16="http://schemas.microsoft.com/office/drawing/2014/main" id="{9E727FD5-4073-96AE-0ABC-D03F64B53CFB}"/>
                </a:ext>
              </a:extLst>
            </p:cNvPr>
            <p:cNvPicPr>
              <a:picLocks noChangeAspect="1"/>
            </p:cNvPicPr>
            <p:nvPr/>
          </p:nvPicPr>
          <p:blipFill rotWithShape="1">
            <a:blip r:embed="rId5">
              <a:extLst>
                <a:ext uri="{28A0092B-C50C-407E-A947-70E740481C1C}">
                  <a14:useLocalDpi xmlns:a14="http://schemas.microsoft.com/office/drawing/2010/main" val="0"/>
                </a:ext>
              </a:extLst>
            </a:blip>
            <a:srcRect t="1565" b="1565"/>
            <a:stretch/>
          </p:blipFill>
          <p:spPr>
            <a:xfrm>
              <a:off x="284672" y="1726693"/>
              <a:ext cx="2034424" cy="2034424"/>
            </a:xfrm>
            <a:prstGeom prst="rect">
              <a:avLst/>
            </a:prstGeom>
          </p:spPr>
        </p:pic>
        <p:sp>
          <p:nvSpPr>
            <p:cNvPr id="15" name="TextBox 14">
              <a:extLst>
                <a:ext uri="{FF2B5EF4-FFF2-40B4-BE49-F238E27FC236}">
                  <a16:creationId xmlns:a16="http://schemas.microsoft.com/office/drawing/2014/main" id="{4D889FC5-028A-163A-4BFF-F0378A9ABB6B}"/>
                </a:ext>
              </a:extLst>
            </p:cNvPr>
            <p:cNvSpPr txBox="1"/>
            <p:nvPr/>
          </p:nvSpPr>
          <p:spPr>
            <a:xfrm>
              <a:off x="213333" y="3835253"/>
              <a:ext cx="2408274" cy="384209"/>
            </a:xfrm>
            <a:prstGeom prst="rect">
              <a:avLst/>
            </a:prstGeom>
            <a:noFill/>
          </p:spPr>
          <p:txBody>
            <a:bodyPr wrap="square">
              <a:spAutoFit/>
            </a:bodyPr>
            <a:lstStyle/>
            <a:p>
              <a:pPr algn="ctr" defTabSz="566928">
                <a:lnSpc>
                  <a:spcPct val="90000"/>
                </a:lnSpc>
                <a:spcBef>
                  <a:spcPts val="620"/>
                </a:spcBef>
              </a:pPr>
              <a:r>
                <a:rPr lang="en-US" sz="1054" kern="1200">
                  <a:solidFill>
                    <a:srgbClr val="000000"/>
                  </a:solidFill>
                  <a:latin typeface="Aptos Serif" panose="020B0502040204020203" pitchFamily="18" charset="0"/>
                  <a:ea typeface="+mn-ea"/>
                  <a:cs typeface="Aptos Serif" panose="020B0502040204020203" pitchFamily="18" charset="0"/>
                </a:rPr>
                <a:t>Saranya </a:t>
              </a:r>
              <a:r>
                <a:rPr lang="en-US" sz="1054" kern="1200" err="1">
                  <a:solidFill>
                    <a:srgbClr val="000000"/>
                  </a:solidFill>
                  <a:latin typeface="Aptos Serif" panose="020B0502040204020203" pitchFamily="18" charset="0"/>
                  <a:ea typeface="+mn-ea"/>
                  <a:cs typeface="Aptos Serif" panose="020B0502040204020203" pitchFamily="18" charset="0"/>
                </a:rPr>
                <a:t>Sudharsan</a:t>
              </a:r>
              <a:endParaRPr lang="en-US" sz="1700">
                <a:effectLst/>
                <a:latin typeface="Aptos Serif" panose="020B0502040204020203" pitchFamily="18" charset="0"/>
                <a:cs typeface="Aptos Serif" panose="020B0502040204020203" pitchFamily="18" charset="0"/>
              </a:endParaRPr>
            </a:p>
          </p:txBody>
        </p:sp>
      </p:grpSp>
      <p:grpSp>
        <p:nvGrpSpPr>
          <p:cNvPr id="22" name="Group 21">
            <a:extLst>
              <a:ext uri="{FF2B5EF4-FFF2-40B4-BE49-F238E27FC236}">
                <a16:creationId xmlns:a16="http://schemas.microsoft.com/office/drawing/2014/main" id="{D309A8FD-CEE2-FBB9-5745-BC1AB45A6DD5}"/>
              </a:ext>
            </a:extLst>
          </p:cNvPr>
          <p:cNvGrpSpPr/>
          <p:nvPr/>
        </p:nvGrpSpPr>
        <p:grpSpPr>
          <a:xfrm>
            <a:off x="1385820" y="4930537"/>
            <a:ext cx="1289508" cy="1582666"/>
            <a:chOff x="9926092" y="1726693"/>
            <a:chExt cx="2034424" cy="2496929"/>
          </a:xfrm>
        </p:grpSpPr>
        <p:sp>
          <p:nvSpPr>
            <p:cNvPr id="13" name="TextBox 12">
              <a:extLst>
                <a:ext uri="{FF2B5EF4-FFF2-40B4-BE49-F238E27FC236}">
                  <a16:creationId xmlns:a16="http://schemas.microsoft.com/office/drawing/2014/main" id="{B1ACDEFE-C11A-9BA9-D578-3F8BFE7AA1F4}"/>
                </a:ext>
              </a:extLst>
            </p:cNvPr>
            <p:cNvSpPr txBox="1"/>
            <p:nvPr/>
          </p:nvSpPr>
          <p:spPr>
            <a:xfrm>
              <a:off x="10028110" y="3869679"/>
              <a:ext cx="1830388" cy="353943"/>
            </a:xfrm>
            <a:prstGeom prst="rect">
              <a:avLst/>
            </a:prstGeom>
            <a:noFill/>
          </p:spPr>
          <p:txBody>
            <a:bodyPr wrap="square">
              <a:spAutoFit/>
            </a:bodyPr>
            <a:lstStyle/>
            <a:p>
              <a:pPr algn="ctr" defTabSz="576072">
                <a:spcAft>
                  <a:spcPts val="600"/>
                </a:spcAft>
              </a:pPr>
              <a:r>
                <a:rPr lang="en-US" sz="1071" kern="1200">
                  <a:solidFill>
                    <a:srgbClr val="333333"/>
                  </a:solidFill>
                  <a:latin typeface="Aptos Serif" panose="020B0502040204020203" pitchFamily="18" charset="0"/>
                  <a:ea typeface="+mn-ea"/>
                  <a:cs typeface="Aptos Serif" panose="020B0502040204020203" pitchFamily="18" charset="0"/>
                </a:rPr>
                <a:t>Aravind Vennu</a:t>
              </a:r>
              <a:endParaRPr lang="en-US" sz="1700">
                <a:latin typeface="Aptos Serif" panose="020B0502040204020203" pitchFamily="18" charset="0"/>
                <a:cs typeface="Aptos Serif" panose="020B0502040204020203" pitchFamily="18" charset="0"/>
              </a:endParaRPr>
            </a:p>
          </p:txBody>
        </p:sp>
        <p:pic>
          <p:nvPicPr>
            <p:cNvPr id="17" name="Picture 16" descr="A person in a suit&#10;&#10;Description automatically generated">
              <a:extLst>
                <a:ext uri="{FF2B5EF4-FFF2-40B4-BE49-F238E27FC236}">
                  <a16:creationId xmlns:a16="http://schemas.microsoft.com/office/drawing/2014/main" id="{967F5E14-6970-7421-4A6A-606ED2F4AFE5}"/>
                </a:ext>
              </a:extLst>
            </p:cNvPr>
            <p:cNvPicPr>
              <a:picLocks noChangeAspect="1"/>
            </p:cNvPicPr>
            <p:nvPr/>
          </p:nvPicPr>
          <p:blipFill rotWithShape="1">
            <a:blip r:embed="rId6">
              <a:extLst>
                <a:ext uri="{28A0092B-C50C-407E-A947-70E740481C1C}">
                  <a14:useLocalDpi xmlns:a14="http://schemas.microsoft.com/office/drawing/2010/main" val="0"/>
                </a:ext>
              </a:extLst>
            </a:blip>
            <a:srcRect t="17290" b="16009"/>
            <a:stretch/>
          </p:blipFill>
          <p:spPr>
            <a:xfrm>
              <a:off x="9926092" y="1726693"/>
              <a:ext cx="2034424" cy="2034424"/>
            </a:xfrm>
            <a:prstGeom prst="rect">
              <a:avLst/>
            </a:prstGeom>
          </p:spPr>
        </p:pic>
      </p:grpSp>
      <p:sp>
        <p:nvSpPr>
          <p:cNvPr id="4" name="TextBox 3">
            <a:extLst>
              <a:ext uri="{FF2B5EF4-FFF2-40B4-BE49-F238E27FC236}">
                <a16:creationId xmlns:a16="http://schemas.microsoft.com/office/drawing/2014/main" id="{F563A8BF-E86E-9A04-8B49-3E5751EDA872}"/>
              </a:ext>
            </a:extLst>
          </p:cNvPr>
          <p:cNvSpPr txBox="1"/>
          <p:nvPr/>
        </p:nvSpPr>
        <p:spPr>
          <a:xfrm>
            <a:off x="1515147" y="1777799"/>
            <a:ext cx="1160181" cy="257122"/>
          </a:xfrm>
          <a:prstGeom prst="rect">
            <a:avLst/>
          </a:prstGeom>
          <a:noFill/>
        </p:spPr>
        <p:txBody>
          <a:bodyPr wrap="square">
            <a:spAutoFit/>
          </a:bodyPr>
          <a:lstStyle/>
          <a:p>
            <a:pPr algn="ctr" defTabSz="576072">
              <a:spcAft>
                <a:spcPts val="600"/>
              </a:spcAft>
            </a:pPr>
            <a:r>
              <a:rPr lang="en-US" sz="1071" kern="1200">
                <a:solidFill>
                  <a:srgbClr val="333333"/>
                </a:solidFill>
                <a:latin typeface="Aptos Serif" panose="020B0502040204020203" pitchFamily="18" charset="0"/>
                <a:ea typeface="+mn-ea"/>
                <a:cs typeface="Aptos Serif" panose="020B0502040204020203" pitchFamily="18" charset="0"/>
              </a:rPr>
              <a:t>Ajay </a:t>
            </a:r>
            <a:r>
              <a:rPr lang="en-US" sz="1071" kern="1200" err="1">
                <a:solidFill>
                  <a:srgbClr val="333333"/>
                </a:solidFill>
                <a:latin typeface="Aptos Serif" panose="020B0502040204020203" pitchFamily="18" charset="0"/>
                <a:ea typeface="+mn-ea"/>
                <a:cs typeface="Aptos Serif" panose="020B0502040204020203" pitchFamily="18" charset="0"/>
              </a:rPr>
              <a:t>Namala</a:t>
            </a:r>
            <a:endParaRPr lang="en-US" sz="1700">
              <a:latin typeface="Aptos Serif" panose="020B0502040204020203" pitchFamily="18" charset="0"/>
              <a:cs typeface="Aptos Serif" panose="020B0502040204020203" pitchFamily="18" charset="0"/>
            </a:endParaRPr>
          </a:p>
        </p:txBody>
      </p:sp>
    </p:spTree>
    <p:extLst>
      <p:ext uri="{BB962C8B-B14F-4D97-AF65-F5344CB8AC3E}">
        <p14:creationId xmlns:p14="http://schemas.microsoft.com/office/powerpoint/2010/main" val="2998230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1E35BB-60FA-492A-9BE8-263E010EB42C}"/>
              </a:ext>
            </a:extLst>
          </p:cNvPr>
          <p:cNvSpPr>
            <a:spLocks noGrp="1"/>
          </p:cNvSpPr>
          <p:nvPr>
            <p:ph type="ctrTitle"/>
          </p:nvPr>
        </p:nvSpPr>
        <p:spPr>
          <a:xfrm>
            <a:off x="670819" y="481308"/>
            <a:ext cx="3103808" cy="4421876"/>
          </a:xfrm>
        </p:spPr>
        <p:txBody>
          <a:bodyPr vert="horz" lIns="91440" tIns="45720" rIns="91440" bIns="45720" rtlCol="0" anchor="t">
            <a:normAutofit/>
          </a:bodyPr>
          <a:lstStyle/>
          <a:p>
            <a:pPr algn="r" defTabSz="914400">
              <a:lnSpc>
                <a:spcPct val="90000"/>
              </a:lnSpc>
            </a:pPr>
            <a:r>
              <a:rPr lang="en-US" sz="4000" kern="1200">
                <a:solidFill>
                  <a:schemeClr val="tx1"/>
                </a:solidFill>
                <a:latin typeface="+mj-lt"/>
                <a:ea typeface="+mj-ea"/>
                <a:cs typeface="+mj-cs"/>
              </a:rPr>
              <a:t>Executive Summary</a:t>
            </a:r>
          </a:p>
        </p:txBody>
      </p:sp>
      <p:sp>
        <p:nvSpPr>
          <p:cNvPr id="3" name="Subtitle 2">
            <a:extLst>
              <a:ext uri="{FF2B5EF4-FFF2-40B4-BE49-F238E27FC236}">
                <a16:creationId xmlns:a16="http://schemas.microsoft.com/office/drawing/2014/main" id="{83F6AAE8-1ACC-45E8-8549-97BDA5829C5C}"/>
              </a:ext>
            </a:extLst>
          </p:cNvPr>
          <p:cNvSpPr>
            <a:spLocks noGrp="1"/>
          </p:cNvSpPr>
          <p:nvPr>
            <p:ph type="subTitle" idx="1"/>
          </p:nvPr>
        </p:nvSpPr>
        <p:spPr>
          <a:xfrm>
            <a:off x="4083880" y="542288"/>
            <a:ext cx="6858113" cy="2928698"/>
          </a:xfrm>
        </p:spPr>
        <p:txBody>
          <a:bodyPr vert="horz" lIns="91440" tIns="45720" rIns="91440" bIns="45720" rtlCol="0" anchor="t">
            <a:normAutofit/>
          </a:bodyPr>
          <a:lstStyle/>
          <a:p>
            <a:pPr marL="400050" indent="-342900">
              <a:buFont typeface="Wingdings" panose="05000000000000000000" pitchFamily="2" charset="2"/>
              <a:buChar char="Ø"/>
            </a:pPr>
            <a:r>
              <a:rPr lang="en-US">
                <a:solidFill>
                  <a:schemeClr val="tx1"/>
                </a:solidFill>
                <a:latin typeface="+mn-lt"/>
                <a:ea typeface="+mn-ea"/>
                <a:cs typeface="+mn-cs"/>
              </a:rPr>
              <a:t>Key Business Insights derived from the project:</a:t>
            </a:r>
          </a:p>
          <a:p>
            <a:pPr marL="57150"/>
            <a:r>
              <a:rPr lang="en-US" b="0">
                <a:solidFill>
                  <a:schemeClr val="tx1"/>
                </a:solidFill>
                <a:latin typeface="+mn-lt"/>
                <a:ea typeface="+mn-ea"/>
                <a:cs typeface="+mn-cs"/>
              </a:rPr>
              <a:t>Maintenance is needed on MVDs for accurate data</a:t>
            </a:r>
            <a:endParaRPr lang="en-US" sz="1600" b="0">
              <a:latin typeface="+mn-lt"/>
              <a:ea typeface="+mn-ea"/>
              <a:cs typeface="+mn-cs"/>
            </a:endParaRPr>
          </a:p>
          <a:p>
            <a:pPr marL="57150"/>
            <a:r>
              <a:rPr lang="en-US" b="0">
                <a:solidFill>
                  <a:schemeClr val="tx1"/>
                </a:solidFill>
                <a:latin typeface="+mn-lt"/>
                <a:ea typeface="+mn-ea"/>
                <a:cs typeface="+mn-cs"/>
              </a:rPr>
              <a:t>Trends in the volume of MVD have been identified</a:t>
            </a:r>
          </a:p>
          <a:p>
            <a:pPr marL="400050" indent="-342900">
              <a:buFont typeface="Wingdings" panose="05000000000000000000" pitchFamily="2" charset="2"/>
              <a:buChar char="Ø"/>
            </a:pPr>
            <a:r>
              <a:rPr lang="en-US">
                <a:solidFill>
                  <a:schemeClr val="tx1"/>
                </a:solidFill>
                <a:latin typeface="+mn-lt"/>
                <a:ea typeface="+mn-ea"/>
                <a:cs typeface="Arial"/>
              </a:rPr>
              <a:t>Use of the Prediction Model for:</a:t>
            </a:r>
          </a:p>
          <a:p>
            <a:pPr marL="400050" indent="-342900">
              <a:buFont typeface="Arial" panose="020B0604020202020204" pitchFamily="34" charset="0"/>
              <a:buChar char="•"/>
            </a:pPr>
            <a:r>
              <a:rPr lang="en-US" b="0">
                <a:solidFill>
                  <a:schemeClr val="tx1"/>
                </a:solidFill>
                <a:latin typeface="+mn-lt"/>
                <a:ea typeface="+mn-ea"/>
                <a:cs typeface="Arial"/>
              </a:rPr>
              <a:t>Data-Driven Decision Making -  Increase Operational Efficiency</a:t>
            </a:r>
            <a:endParaRPr lang="en-US" b="0">
              <a:solidFill>
                <a:schemeClr val="tx1"/>
              </a:solidFill>
              <a:latin typeface="+mn-lt"/>
              <a:ea typeface="+mn-ea"/>
              <a:cs typeface="+mn-cs"/>
            </a:endParaRPr>
          </a:p>
          <a:p>
            <a:pPr marL="400050" indent="-342900">
              <a:buFont typeface="Arial" panose="020B0604020202020204" pitchFamily="34" charset="0"/>
              <a:buChar char="•"/>
            </a:pPr>
            <a:r>
              <a:rPr lang="en-US" b="0">
                <a:solidFill>
                  <a:schemeClr val="tx1"/>
                </a:solidFill>
                <a:latin typeface="+mn-lt"/>
                <a:ea typeface="+mn-ea"/>
                <a:cs typeface="Arial"/>
              </a:rPr>
              <a:t>Revenue Optimization – Adjust the Toll Tariffs based on the predicted volume</a:t>
            </a:r>
            <a:endParaRPr lang="en-US" b="0">
              <a:solidFill>
                <a:schemeClr val="tx1"/>
              </a:solidFill>
              <a:latin typeface="+mn-lt"/>
              <a:ea typeface="+mn-ea"/>
              <a:cs typeface="+mn-cs"/>
            </a:endParaRPr>
          </a:p>
        </p:txBody>
      </p:sp>
      <p:sp>
        <p:nvSpPr>
          <p:cNvPr id="17" name="Rectangle 16">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A152383-5413-F7ED-F39B-DBAC77B94FA1}"/>
              </a:ext>
            </a:extLst>
          </p:cNvPr>
          <p:cNvSpPr txBox="1">
            <a:spLocks/>
          </p:cNvSpPr>
          <p:nvPr/>
        </p:nvSpPr>
        <p:spPr bwMode="auto">
          <a:xfrm>
            <a:off x="879113" y="3281303"/>
            <a:ext cx="6127101" cy="602084"/>
          </a:xfrm>
          <a:prstGeom prst="rect">
            <a:avLst/>
          </a:prstGeom>
        </p:spPr>
        <p:txBody>
          <a:bodyPr vert="horz" lIns="0" tIns="0" rIns="0" bIns="0" rtlCol="0" anchor="b">
            <a:noAutofit/>
          </a:bodyPr>
          <a:lstStyle>
            <a:lvl1pPr marL="0" algn="l" defTabSz="514350" rtl="0" eaLnBrk="1" latinLnBrk="0" hangingPunct="1">
              <a:lnSpc>
                <a:spcPct val="100000"/>
              </a:lnSpc>
              <a:spcBef>
                <a:spcPct val="0"/>
              </a:spcBef>
              <a:buNone/>
              <a:defRPr lang="en-US" sz="4400" b="1" kern="1200" dirty="0">
                <a:solidFill>
                  <a:schemeClr val="accent1"/>
                </a:solidFill>
                <a:latin typeface="Georgia" panose="02040502050405020303" pitchFamily="18" charset="0"/>
                <a:ea typeface="+mj-ea"/>
                <a:cs typeface="Arial" panose="020B0604020202020204" pitchFamily="34" charset="0"/>
              </a:defRPr>
            </a:lvl1pPr>
          </a:lstStyle>
          <a:p>
            <a:r>
              <a:rPr lang="en-US" sz="3200">
                <a:latin typeface="+mj-lt"/>
              </a:rPr>
              <a:t>Business Questions Answered</a:t>
            </a:r>
          </a:p>
        </p:txBody>
      </p:sp>
      <p:sp>
        <p:nvSpPr>
          <p:cNvPr id="4" name="Content Placeholder 2">
            <a:extLst>
              <a:ext uri="{FF2B5EF4-FFF2-40B4-BE49-F238E27FC236}">
                <a16:creationId xmlns:a16="http://schemas.microsoft.com/office/drawing/2014/main" id="{D68E9220-CB59-3D92-4057-342D7C04906F}"/>
              </a:ext>
            </a:extLst>
          </p:cNvPr>
          <p:cNvSpPr txBox="1">
            <a:spLocks/>
          </p:cNvSpPr>
          <p:nvPr/>
        </p:nvSpPr>
        <p:spPr bwMode="auto">
          <a:xfrm>
            <a:off x="879113" y="4063428"/>
            <a:ext cx="6091334" cy="185157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a:solidFill>
                  <a:schemeClr val="accent1"/>
                </a:solidFill>
                <a:latin typeface="Arial" panose="020B0604020202020204" pitchFamily="34" charset="0"/>
                <a:ea typeface="+mj-ea"/>
                <a:cs typeface="Arial" panose="020B0604020202020204" pitchFamily="34" charset="0"/>
              </a:defRPr>
            </a:lvl1pPr>
            <a:lvl2pPr marL="257175" indent="0" algn="ctr" defTabSz="914400" rtl="0" eaLnBrk="1" latinLnBrk="0" hangingPunct="1">
              <a:lnSpc>
                <a:spcPct val="90000"/>
              </a:lnSpc>
              <a:spcBef>
                <a:spcPts val="500"/>
              </a:spcBef>
              <a:buFont typeface="Arial" panose="020B0604020202020204" pitchFamily="34" charset="0"/>
              <a:buNone/>
              <a:defRPr sz="1125" kern="1200">
                <a:solidFill>
                  <a:schemeClr val="tx1"/>
                </a:solidFill>
                <a:latin typeface="+mn-lt"/>
                <a:ea typeface="+mn-ea"/>
                <a:cs typeface="+mn-cs"/>
              </a:defRPr>
            </a:lvl2pPr>
            <a:lvl3pPr marL="514350" indent="0" algn="ctr" defTabSz="914400" rtl="0" eaLnBrk="1" latinLnBrk="0" hangingPunct="1">
              <a:lnSpc>
                <a:spcPct val="90000"/>
              </a:lnSpc>
              <a:spcBef>
                <a:spcPts val="500"/>
              </a:spcBef>
              <a:buFont typeface="Arial" panose="020B0604020202020204" pitchFamily="34" charset="0"/>
              <a:buNone/>
              <a:defRPr sz="1013" kern="1200">
                <a:solidFill>
                  <a:schemeClr val="tx1"/>
                </a:solidFill>
                <a:latin typeface="+mn-lt"/>
                <a:ea typeface="+mn-ea"/>
                <a:cs typeface="+mn-cs"/>
              </a:defRPr>
            </a:lvl3pPr>
            <a:lvl4pPr marL="771525" indent="0" algn="ctr"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4pPr>
            <a:lvl5pPr marL="1028700" indent="0" algn="ctr"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5pPr>
            <a:lvl6pPr marL="1285875" indent="0" algn="ctr"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6pPr>
            <a:lvl7pPr marL="1543050" indent="0" algn="ctr"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7pPr>
            <a:lvl8pPr marL="1800225" indent="0" algn="ctr"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8pPr>
            <a:lvl9pPr marL="2057400" indent="0" algn="ctr"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9pPr>
          </a:lstStyle>
          <a:p>
            <a:pPr marL="285750" indent="-285750">
              <a:buFont typeface="Arial" panose="020B0604020202020204" pitchFamily="34" charset="0"/>
              <a:buChar char="•"/>
            </a:pPr>
            <a:r>
              <a:rPr lang="en-US" sz="1400" i="1">
                <a:ea typeface="+mn-lt"/>
                <a:cs typeface="+mn-lt"/>
              </a:rPr>
              <a:t>What are the daily traffic flow patterns?</a:t>
            </a:r>
            <a:endParaRPr lang="en-US" sz="1400"/>
          </a:p>
          <a:p>
            <a:pPr marL="285750" indent="-285750">
              <a:buFont typeface="Arial" panose="020B0604020202020204" pitchFamily="34" charset="0"/>
              <a:buChar char="•"/>
            </a:pPr>
            <a:r>
              <a:rPr lang="en-US" sz="1400" i="1">
                <a:ea typeface="+mn-lt"/>
                <a:cs typeface="+mn-lt"/>
              </a:rPr>
              <a:t>How can toll adjustments be optimized for revenue based on traffic volume?</a:t>
            </a:r>
            <a:endParaRPr lang="en-US" sz="1400"/>
          </a:p>
          <a:p>
            <a:pPr marL="285750" indent="-285750">
              <a:buFont typeface="Arial" panose="020B0604020202020204" pitchFamily="34" charset="0"/>
              <a:buChar char="•"/>
            </a:pPr>
            <a:r>
              <a:rPr lang="en-US" sz="1400" i="1">
                <a:ea typeface="+mn-lt"/>
                <a:cs typeface="+mn-lt"/>
              </a:rPr>
              <a:t>How accurate are the predictive models in estimating traffic volumes?</a:t>
            </a:r>
            <a:endParaRPr lang="en-US" sz="1600"/>
          </a:p>
        </p:txBody>
      </p:sp>
    </p:spTree>
    <p:extLst>
      <p:ext uri="{BB962C8B-B14F-4D97-AF65-F5344CB8AC3E}">
        <p14:creationId xmlns:p14="http://schemas.microsoft.com/office/powerpoint/2010/main" val="2667104552"/>
      </p:ext>
    </p:extLst>
  </p:cSld>
  <p:clrMapOvr>
    <a:masterClrMapping/>
  </p:clrMapOvr>
  <mc:AlternateContent xmlns:mc="http://schemas.openxmlformats.org/markup-compatibility/2006">
    <mc:Choice xmlns:p14="http://schemas.microsoft.com/office/powerpoint/2010/main" Requires="p14">
      <p:transition p14:dur="5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 name="Rectangle 9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36D233-5C82-A5DB-F26E-E77099F1A9D7}"/>
              </a:ext>
            </a:extLst>
          </p:cNvPr>
          <p:cNvSpPr>
            <a:spLocks noGrp="1"/>
          </p:cNvSpPr>
          <p:nvPr>
            <p:ph type="title"/>
          </p:nvPr>
        </p:nvSpPr>
        <p:spPr>
          <a:xfrm>
            <a:off x="1051560" y="586822"/>
            <a:ext cx="3657600" cy="1645920"/>
          </a:xfrm>
        </p:spPr>
        <p:txBody>
          <a:bodyPr>
            <a:normAutofit/>
          </a:bodyPr>
          <a:lstStyle/>
          <a:p>
            <a:r>
              <a:rPr lang="en-US" sz="3200">
                <a:cs typeface="Times New Roman"/>
              </a:rPr>
              <a:t>Project Objectives</a:t>
            </a:r>
          </a:p>
        </p:txBody>
      </p:sp>
      <p:sp>
        <p:nvSpPr>
          <p:cNvPr id="94" name="Rectangle 93">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6" name="Rectangle 95">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43E071B-5FFB-C9E0-60B3-63E6BF1AA61D}"/>
              </a:ext>
            </a:extLst>
          </p:cNvPr>
          <p:cNvSpPr>
            <a:spLocks noGrp="1"/>
          </p:cNvSpPr>
          <p:nvPr>
            <p:ph idx="1"/>
          </p:nvPr>
        </p:nvSpPr>
        <p:spPr>
          <a:xfrm>
            <a:off x="5250106" y="586822"/>
            <a:ext cx="6106742" cy="1645920"/>
          </a:xfrm>
        </p:spPr>
        <p:txBody>
          <a:bodyPr vert="horz" lIns="91440" tIns="45720" rIns="91440" bIns="45720" rtlCol="0" anchor="ctr">
            <a:normAutofit/>
          </a:bodyPr>
          <a:lstStyle/>
          <a:p>
            <a:pPr marL="0" indent="0">
              <a:buNone/>
            </a:pPr>
            <a:r>
              <a:rPr lang="en-US" sz="1800">
                <a:cs typeface="Times New Roman"/>
              </a:rPr>
              <a:t>Develop a Predictive model to forecast vehicle counts using data from Microwave Vehicle Detection systems for traffic analysis.</a:t>
            </a:r>
          </a:p>
          <a:p>
            <a:pPr marL="0" indent="0">
              <a:buNone/>
            </a:pPr>
            <a:r>
              <a:rPr lang="en-US" sz="1800" b="1">
                <a:cs typeface="Times New Roman"/>
              </a:rPr>
              <a:t>Goal</a:t>
            </a:r>
            <a:r>
              <a:rPr lang="en-US" sz="1800">
                <a:cs typeface="Times New Roman"/>
              </a:rPr>
              <a:t> : Predict segment MVD volume with &gt; 95% accuracy</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0C40BB7D-978D-F648-8F11-CE94B0DAFA32}"/>
                  </a:ext>
                </a:extLst>
              </p14:cNvPr>
              <p14:cNvContentPartPr/>
              <p14:nvPr/>
            </p14:nvContentPartPr>
            <p14:xfrm>
              <a:off x="7752207" y="4354407"/>
              <a:ext cx="360" cy="360"/>
            </p14:xfrm>
          </p:contentPart>
        </mc:Choice>
        <mc:Fallback>
          <p:pic>
            <p:nvPicPr>
              <p:cNvPr id="5" name="Ink 4">
                <a:extLst>
                  <a:ext uri="{FF2B5EF4-FFF2-40B4-BE49-F238E27FC236}">
                    <a16:creationId xmlns:a16="http://schemas.microsoft.com/office/drawing/2014/main" id="{0C40BB7D-978D-F648-8F11-CE94B0DAFA32}"/>
                  </a:ext>
                </a:extLst>
              </p:cNvPr>
              <p:cNvPicPr/>
              <p:nvPr/>
            </p:nvPicPr>
            <p:blipFill>
              <a:blip r:embed="rId3"/>
              <a:stretch>
                <a:fillRect/>
              </a:stretch>
            </p:blipFill>
            <p:spPr>
              <a:xfrm>
                <a:off x="7746087" y="4348287"/>
                <a:ext cx="12600" cy="12600"/>
              </a:xfrm>
              <a:prstGeom prst="rect">
                <a:avLst/>
              </a:prstGeom>
            </p:spPr>
          </p:pic>
        </mc:Fallback>
      </mc:AlternateContent>
      <p:pic>
        <p:nvPicPr>
          <p:cNvPr id="8" name="Picture 7" descr="Project Flowchart">
            <a:extLst>
              <a:ext uri="{FF2B5EF4-FFF2-40B4-BE49-F238E27FC236}">
                <a16:creationId xmlns:a16="http://schemas.microsoft.com/office/drawing/2014/main" id="{AAB717E0-25A5-BB73-8253-180F2B7CCDBA}"/>
              </a:ext>
            </a:extLst>
          </p:cNvPr>
          <p:cNvPicPr>
            <a:picLocks noChangeAspect="1"/>
          </p:cNvPicPr>
          <p:nvPr/>
        </p:nvPicPr>
        <p:blipFill rotWithShape="1">
          <a:blip r:embed="rId4">
            <a:extLst>
              <a:ext uri="{28A0092B-C50C-407E-A947-70E740481C1C}">
                <a14:useLocalDpi xmlns:a14="http://schemas.microsoft.com/office/drawing/2010/main" val="0"/>
              </a:ext>
            </a:extLst>
          </a:blip>
          <a:srcRect t="20602" b="3683"/>
          <a:stretch/>
        </p:blipFill>
        <p:spPr bwMode="auto">
          <a:xfrm>
            <a:off x="245889" y="2496104"/>
            <a:ext cx="7639400" cy="433776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92518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4D2894-CFCE-2DED-1CEB-A751CD4858BE}"/>
              </a:ext>
            </a:extLst>
          </p:cNvPr>
          <p:cNvSpPr>
            <a:spLocks noGrp="1"/>
          </p:cNvSpPr>
          <p:nvPr>
            <p:ph type="title"/>
          </p:nvPr>
        </p:nvSpPr>
        <p:spPr>
          <a:xfrm>
            <a:off x="4654296" y="329184"/>
            <a:ext cx="6894576" cy="1783080"/>
          </a:xfrm>
        </p:spPr>
        <p:txBody>
          <a:bodyPr anchor="b">
            <a:normAutofit/>
          </a:bodyPr>
          <a:lstStyle/>
          <a:p>
            <a:r>
              <a:rPr lang="en-US" sz="5400"/>
              <a:t>Data Collection and Exploration</a:t>
            </a:r>
          </a:p>
        </p:txBody>
      </p:sp>
      <p:pic>
        <p:nvPicPr>
          <p:cNvPr id="33" name="Picture 32" descr="Computer script on a screen">
            <a:extLst>
              <a:ext uri="{FF2B5EF4-FFF2-40B4-BE49-F238E27FC236}">
                <a16:creationId xmlns:a16="http://schemas.microsoft.com/office/drawing/2014/main" id="{46F02AC5-89DF-25BF-552D-D800299AB1E1}"/>
              </a:ext>
            </a:extLst>
          </p:cNvPr>
          <p:cNvPicPr>
            <a:picLocks noChangeAspect="1"/>
          </p:cNvPicPr>
          <p:nvPr/>
        </p:nvPicPr>
        <p:blipFill rotWithShape="1">
          <a:blip r:embed="rId2"/>
          <a:srcRect l="11788" r="48768" b="-2"/>
          <a:stretch/>
        </p:blipFill>
        <p:spPr>
          <a:xfrm>
            <a:off x="1" y="10"/>
            <a:ext cx="4196496" cy="685799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47"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53F5F6-A81C-8B22-AE6D-1A6CE28E9BCB}"/>
              </a:ext>
            </a:extLst>
          </p:cNvPr>
          <p:cNvSpPr>
            <a:spLocks noGrp="1"/>
          </p:cNvSpPr>
          <p:nvPr>
            <p:ph idx="1"/>
          </p:nvPr>
        </p:nvSpPr>
        <p:spPr>
          <a:xfrm>
            <a:off x="4654296" y="2706624"/>
            <a:ext cx="6894576" cy="3483864"/>
          </a:xfrm>
        </p:spPr>
        <p:txBody>
          <a:bodyPr vert="horz" lIns="91440" tIns="45720" rIns="91440" bIns="45720" rtlCol="0">
            <a:normAutofit/>
          </a:bodyPr>
          <a:lstStyle/>
          <a:p>
            <a:r>
              <a:rPr lang="en-US" sz="1500" b="1">
                <a:latin typeface="Aptos Display"/>
                <a:cs typeface="Times New Roman"/>
              </a:rPr>
              <a:t>Data Source: </a:t>
            </a:r>
            <a:r>
              <a:rPr lang="en-US" sz="1500">
                <a:latin typeface="Aptos Display"/>
                <a:cs typeface="Times New Roman"/>
              </a:rPr>
              <a:t>4-year data has been received in the form of CSV.</a:t>
            </a:r>
          </a:p>
          <a:p>
            <a:r>
              <a:rPr lang="en-US" sz="1500" b="1">
                <a:latin typeface="Aptos Display"/>
                <a:cs typeface="Times New Roman"/>
              </a:rPr>
              <a:t>Extract: </a:t>
            </a:r>
            <a:r>
              <a:rPr lang="en-US" sz="1500">
                <a:latin typeface="Aptos Display"/>
                <a:cs typeface="Times New Roman"/>
              </a:rPr>
              <a:t>Data from a CSV file containing details from 19 MVDs.</a:t>
            </a:r>
          </a:p>
          <a:p>
            <a:r>
              <a:rPr lang="en-US" sz="1500" b="1">
                <a:latin typeface="Aptos Display"/>
                <a:cs typeface="Times New Roman"/>
              </a:rPr>
              <a:t>Transform:  </a:t>
            </a:r>
            <a:r>
              <a:rPr lang="en-US" sz="1500">
                <a:latin typeface="Aptos Display"/>
                <a:ea typeface="+mn-lt"/>
                <a:cs typeface="+mn-lt"/>
              </a:rPr>
              <a:t>Added the missing minutes for the entire year 2023. </a:t>
            </a:r>
            <a:r>
              <a:rPr lang="en-US" sz="1500">
                <a:latin typeface="Aptos Display"/>
                <a:cs typeface="Times New Roman"/>
              </a:rPr>
              <a:t>Setting missing values to zero for volume and speed.</a:t>
            </a:r>
          </a:p>
          <a:p>
            <a:r>
              <a:rPr lang="en-US" sz="1500" b="1">
                <a:latin typeface="Aptos Display"/>
                <a:cs typeface="Times New Roman"/>
              </a:rPr>
              <a:t>Load: </a:t>
            </a:r>
            <a:r>
              <a:rPr lang="en-US" sz="1500">
                <a:latin typeface="Aptos Display"/>
                <a:cs typeface="Times New Roman"/>
              </a:rPr>
              <a:t>Analyze the extended dataset to understand vehicle trends and seasonality.</a:t>
            </a:r>
          </a:p>
          <a:p>
            <a:r>
              <a:rPr lang="en-US" sz="1500">
                <a:latin typeface="Aptos Display"/>
                <a:cs typeface="Times New Roman"/>
              </a:rPr>
              <a:t>Tools Used</a:t>
            </a:r>
          </a:p>
          <a:p>
            <a:pPr lvl="1"/>
            <a:r>
              <a:rPr lang="en-US" sz="1500">
                <a:latin typeface="Aptos Display"/>
                <a:cs typeface="Arial"/>
              </a:rPr>
              <a:t>Alteryx – To clean </a:t>
            </a:r>
          </a:p>
          <a:p>
            <a:pPr lvl="1"/>
            <a:r>
              <a:rPr lang="en-US" sz="1500">
                <a:latin typeface="Aptos Display"/>
                <a:cs typeface="Arial"/>
              </a:rPr>
              <a:t>Tableau – For visualization</a:t>
            </a:r>
          </a:p>
          <a:p>
            <a:pPr lvl="1"/>
            <a:r>
              <a:rPr lang="en-US" sz="1500">
                <a:latin typeface="Aptos Display"/>
                <a:cs typeface="Arial"/>
              </a:rPr>
              <a:t>Python – Jupyter, VSCode</a:t>
            </a:r>
          </a:p>
          <a:p>
            <a:pPr lvl="1"/>
            <a:r>
              <a:rPr lang="en-US" sz="1500">
                <a:latin typeface="Aptos Display"/>
                <a:cs typeface="Arial"/>
              </a:rPr>
              <a:t>Python Libraries (pandas, prophet, matplotlib, pandasprofiling)</a:t>
            </a:r>
          </a:p>
          <a:p>
            <a:pPr lvl="1"/>
            <a:r>
              <a:rPr lang="en-US" sz="1500">
                <a:latin typeface="Aptos Display"/>
                <a:cs typeface="Arial"/>
              </a:rPr>
              <a:t>SMU HPC – for computing needs</a:t>
            </a:r>
            <a:endParaRPr lang="en-US" sz="1500">
              <a:latin typeface="Aptos"/>
              <a:cs typeface="Times New Roman"/>
            </a:endParaRPr>
          </a:p>
          <a:p>
            <a:pPr marL="0" indent="0">
              <a:buNone/>
            </a:pPr>
            <a:endParaRPr lang="en-US" sz="1500">
              <a:latin typeface="Aptos"/>
              <a:cs typeface="Arial"/>
            </a:endParaRPr>
          </a:p>
        </p:txBody>
      </p:sp>
    </p:spTree>
    <p:extLst>
      <p:ext uri="{BB962C8B-B14F-4D97-AF65-F5344CB8AC3E}">
        <p14:creationId xmlns:p14="http://schemas.microsoft.com/office/powerpoint/2010/main" val="3275784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D3345F33-7794-D953-4D9F-FD9C9B13EC60}"/>
              </a:ext>
            </a:extLst>
          </p:cNvPr>
          <p:cNvSpPr/>
          <p:nvPr/>
        </p:nvSpPr>
        <p:spPr>
          <a:xfrm>
            <a:off x="0" y="0"/>
            <a:ext cx="7609114" cy="6858000"/>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MVD Name Breakdown">
            <a:extLst>
              <a:ext uri="{FF2B5EF4-FFF2-40B4-BE49-F238E27FC236}">
                <a16:creationId xmlns:a16="http://schemas.microsoft.com/office/drawing/2014/main" id="{C672EE4C-5DD6-3F60-F908-B7231BB35236}"/>
              </a:ext>
              <a:ext uri="{C183D7F6-B498-43B3-948B-1728B52AA6E4}">
                <adec:decorative xmlns:adec="http://schemas.microsoft.com/office/drawing/2017/decorative" val="0"/>
              </a:ext>
            </a:extLst>
          </p:cNvPr>
          <p:cNvPicPr>
            <a:picLocks noChangeAspect="1"/>
          </p:cNvPicPr>
          <p:nvPr/>
        </p:nvPicPr>
        <p:blipFill rotWithShape="1">
          <a:blip r:embed="rId2"/>
          <a:srcRect l="9570" t="32054" r="9004" b="14752"/>
          <a:stretch/>
        </p:blipFill>
        <p:spPr bwMode="auto">
          <a:xfrm>
            <a:off x="7306288" y="454090"/>
            <a:ext cx="4745948" cy="1131511"/>
          </a:xfrm>
          <a:prstGeom prst="rect">
            <a:avLst/>
          </a:prstGeom>
          <a:ln>
            <a:noFill/>
          </a:ln>
          <a:extLst>
            <a:ext uri="{53640926-AAD7-44D8-BBD7-CCE9431645EC}">
              <a14:shadowObscured xmlns:a14="http://schemas.microsoft.com/office/drawing/2010/main"/>
            </a:ext>
          </a:extLst>
        </p:spPr>
      </p:pic>
      <p:sp>
        <p:nvSpPr>
          <p:cNvPr id="9" name="Rectangle 2">
            <a:extLst>
              <a:ext uri="{FF2B5EF4-FFF2-40B4-BE49-F238E27FC236}">
                <a16:creationId xmlns:a16="http://schemas.microsoft.com/office/drawing/2014/main" id="{88B4847B-7DFB-C8A9-3DDA-F52C20BA172C}"/>
              </a:ext>
            </a:extLst>
          </p:cNvPr>
          <p:cNvSpPr>
            <a:spLocks noChangeArrowheads="1"/>
          </p:cNvSpPr>
          <p:nvPr/>
        </p:nvSpPr>
        <p:spPr bwMode="auto">
          <a:xfrm>
            <a:off x="322746" y="364252"/>
            <a:ext cx="6903814" cy="324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0784" rIns="9144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a:latin typeface="Aptos Display"/>
                <a:ea typeface="MS Gothic"/>
                <a:cs typeface="Times New Roman"/>
              </a:rPr>
              <a:t>MVD – Microwave Vehicle Detection</a:t>
            </a:r>
            <a:endParaRPr lang="en-US" sz="1400" b="1">
              <a:latin typeface="Aptos Display"/>
              <a:ea typeface="MS Gothic"/>
              <a:cs typeface="Times New Roman"/>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a:latin typeface="Aptos Display"/>
                <a:ea typeface="MS Gothic"/>
                <a:cs typeface="Times New Roman"/>
              </a:rPr>
              <a:t>High-definition radar sensors capture vehicle counts, speeds, lane occupancy, classifications, and 85th percentile speeds every minute per lane, yielding over a million daily records on LBJ, NTE, and 35W.</a:t>
            </a:r>
            <a:endParaRPr lang="en-US" sz="1200">
              <a:latin typeface="Aptos Display"/>
              <a:ea typeface="MS Gothic"/>
              <a:cs typeface="Times New Roman"/>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1200" b="0" i="1" u="none" strike="noStrike" cap="none" normalizeH="0" baseline="0">
              <a:ln>
                <a:noFill/>
              </a:ln>
              <a:effectLst/>
              <a:latin typeface="Aptos Display"/>
              <a:ea typeface="MS Gothic" panose="020B0609070205080204" pitchFamily="49"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a:latin typeface="Aptos Display"/>
                <a:ea typeface="MS Gothic"/>
                <a:cs typeface="Times New Roman"/>
              </a:rPr>
              <a:t>Data Columns:</a:t>
            </a:r>
            <a:endParaRPr lang="en-US" sz="1400" b="1">
              <a:latin typeface="Aptos Display"/>
              <a:ea typeface="MS Gothic"/>
              <a:cs typeface="Times New Roman"/>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err="1">
                <a:latin typeface="Aptos Display"/>
                <a:ea typeface="MS Mincho"/>
                <a:cs typeface="Arial"/>
              </a:rPr>
              <a:t>record_tstamp</a:t>
            </a:r>
            <a:r>
              <a:rPr kumimoji="0" lang="en-US" sz="1200" b="1">
                <a:latin typeface="Aptos Display"/>
                <a:ea typeface="MS Mincho"/>
                <a:cs typeface="Arial"/>
              </a:rPr>
              <a:t>: </a:t>
            </a:r>
            <a:r>
              <a:rPr kumimoji="0" lang="en-US" sz="1200">
                <a:latin typeface="Aptos Display"/>
                <a:ea typeface="MS Mincho"/>
                <a:cs typeface="Arial"/>
              </a:rPr>
              <a:t>Timestamps each entry in CST for chronological analysis.</a:t>
            </a:r>
            <a:endParaRPr lang="en-US" sz="1200">
              <a:latin typeface="Aptos Display"/>
              <a:ea typeface="MS Mincho"/>
              <a:cs typeface="Aria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err="1">
                <a:latin typeface="Aptos Display"/>
                <a:ea typeface="MS Mincho"/>
                <a:cs typeface="Arial"/>
              </a:rPr>
              <a:t>registry_name</a:t>
            </a:r>
            <a:r>
              <a:rPr kumimoji="0" lang="en-US" sz="1200" b="1">
                <a:latin typeface="Aptos Display"/>
                <a:ea typeface="MS Mincho"/>
                <a:cs typeface="Arial"/>
              </a:rPr>
              <a:t>:</a:t>
            </a:r>
            <a:r>
              <a:rPr kumimoji="0" lang="en-US" sz="1200">
                <a:latin typeface="Aptos Display"/>
                <a:ea typeface="MS Mincho"/>
                <a:cs typeface="Arial"/>
              </a:rPr>
              <a:t> Enumerates 11 unique MVDs across 19 registry names for lane-specific data collection.</a:t>
            </a:r>
            <a:endParaRPr lang="en-US" sz="1200">
              <a:latin typeface="Aptos Display"/>
              <a:ea typeface="MS Mincho"/>
              <a:cs typeface="Aria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a:latin typeface="Aptos Display"/>
                <a:ea typeface="MS Mincho"/>
                <a:cs typeface="Arial"/>
              </a:rPr>
              <a:t>volume:</a:t>
            </a:r>
            <a:r>
              <a:rPr kumimoji="0" lang="en-US" sz="1200">
                <a:latin typeface="Aptos Display"/>
                <a:ea typeface="MS Mincho"/>
                <a:cs typeface="Arial"/>
              </a:rPr>
              <a:t> Measures minute-wise average traffic volume by lane.</a:t>
            </a:r>
            <a:endParaRPr lang="en-US" sz="1200">
              <a:latin typeface="Aptos Display"/>
              <a:ea typeface="MS Mincho"/>
              <a:cs typeface="Aria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a:latin typeface="Aptos Display"/>
                <a:ea typeface="MS Mincho"/>
                <a:cs typeface="Arial"/>
              </a:rPr>
              <a:t>status:</a:t>
            </a:r>
            <a:r>
              <a:rPr kumimoji="0" lang="en-US" sz="1200">
                <a:latin typeface="Aptos Display"/>
                <a:ea typeface="MS Mincho"/>
                <a:cs typeface="Arial"/>
              </a:rPr>
              <a:t> Reflects MVD's operational condition as "NORMAL" or "COMM FAIL."</a:t>
            </a:r>
            <a:endParaRPr lang="en-US" sz="1200">
              <a:latin typeface="Aptos Display"/>
              <a:ea typeface="MS Mincho"/>
              <a:cs typeface="Aria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a:latin typeface="Aptos Display"/>
                <a:ea typeface="MS Mincho"/>
                <a:cs typeface="Arial"/>
              </a:rPr>
              <a:t>speed:</a:t>
            </a:r>
            <a:r>
              <a:rPr kumimoji="0" lang="en-US" sz="1200">
                <a:latin typeface="Aptos Display"/>
                <a:ea typeface="MS Mincho"/>
                <a:cs typeface="Arial"/>
              </a:rPr>
              <a:t> Captures average vehicle speed minute-by-minute for traffic pace analysis.</a:t>
            </a:r>
            <a:endParaRPr lang="en-US" sz="1200">
              <a:latin typeface="Aptos Display"/>
              <a:ea typeface="MS Mincho"/>
              <a:cs typeface="Aria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1200" i="0" u="none" strike="noStrike" cap="none" normalizeH="0" baseline="0">
              <a:ln>
                <a:noFill/>
              </a:ln>
              <a:effectLst/>
              <a:latin typeface="Aptos Display"/>
              <a:ea typeface="MS Mincho" panose="02020609040205080304" pitchFamily="49"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a:latin typeface="Aptos Display"/>
                <a:ea typeface="游ゴシック"/>
              </a:rPr>
              <a:t>MVD List:</a:t>
            </a:r>
            <a:endParaRPr lang="en-US" sz="1400" b="1">
              <a:latin typeface="Aptos Display"/>
              <a:ea typeface="游ゴシック"/>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200">
                <a:latin typeface="Aptos Display"/>
                <a:ea typeface="游ゴシック"/>
              </a:rPr>
              <a:t>11 Unique MVDs based on MVD Name</a:t>
            </a:r>
            <a:endParaRPr lang="en-US" sz="1200">
              <a:latin typeface="Aptos Display"/>
              <a:ea typeface="游ゴシック"/>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200">
                <a:latin typeface="Aptos Display"/>
                <a:ea typeface="游ゴシック"/>
              </a:rPr>
              <a:t>19 Unique ‘</a:t>
            </a:r>
            <a:r>
              <a:rPr kumimoji="0" lang="en-US" sz="1200" err="1">
                <a:latin typeface="Aptos Display"/>
                <a:ea typeface="游ゴシック"/>
              </a:rPr>
              <a:t>registry_name</a:t>
            </a:r>
            <a:r>
              <a:rPr kumimoji="0" lang="en-US" sz="1200">
                <a:latin typeface="Aptos Display"/>
                <a:ea typeface="游ゴシック"/>
              </a:rPr>
              <a:t>’</a:t>
            </a:r>
            <a:endParaRPr lang="en-US" sz="1200">
              <a:latin typeface="Aptos Display"/>
              <a:ea typeface="游ゴシック"/>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a:latin typeface="Aptos Display"/>
                <a:ea typeface="游ゴシック"/>
              </a:rPr>
              <a:t>(All the managed lane MVD will generate 2 lanes volume without shoulder volume and all the ramp MVD will generate 1 lane volume)</a:t>
            </a:r>
            <a:endParaRPr lang="en-US" sz="1200">
              <a:latin typeface="Aptos Display"/>
              <a:ea typeface="游ゴシック"/>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1000" i="0" u="none" strike="noStrike" cap="none" normalizeH="0" baseline="0">
              <a:ln>
                <a:noFill/>
              </a:ln>
              <a:solidFill>
                <a:schemeClr val="tx1"/>
              </a:solidFill>
              <a:effectLst/>
              <a:latin typeface="Arial" panose="020B0604020202020204" pitchFamily="34" charset="0"/>
            </a:endParaRPr>
          </a:p>
        </p:txBody>
      </p:sp>
      <p:pic>
        <p:nvPicPr>
          <p:cNvPr id="2" name="Picture 1" descr="A screenshot of a computer&#10;&#10;Description automatically generated">
            <a:extLst>
              <a:ext uri="{FF2B5EF4-FFF2-40B4-BE49-F238E27FC236}">
                <a16:creationId xmlns:a16="http://schemas.microsoft.com/office/drawing/2014/main" id="{0CB5DD2C-1D56-F1AB-89D7-6DE14225EC3B}"/>
              </a:ext>
            </a:extLst>
          </p:cNvPr>
          <p:cNvPicPr>
            <a:picLocks noChangeAspect="1"/>
          </p:cNvPicPr>
          <p:nvPr/>
        </p:nvPicPr>
        <p:blipFill>
          <a:blip r:embed="rId3"/>
          <a:stretch>
            <a:fillRect/>
          </a:stretch>
        </p:blipFill>
        <p:spPr>
          <a:xfrm>
            <a:off x="418128" y="4040646"/>
            <a:ext cx="8096250" cy="2514600"/>
          </a:xfrm>
          <a:prstGeom prst="rect">
            <a:avLst/>
          </a:prstGeom>
        </p:spPr>
      </p:pic>
      <p:pic>
        <p:nvPicPr>
          <p:cNvPr id="3" name="Picture 2" descr="A table with numbers and lines&#10;&#10;Description automatically generated">
            <a:extLst>
              <a:ext uri="{FF2B5EF4-FFF2-40B4-BE49-F238E27FC236}">
                <a16:creationId xmlns:a16="http://schemas.microsoft.com/office/drawing/2014/main" id="{959E0E02-7FFD-521C-572F-6BFB107E7CB6}"/>
              </a:ext>
            </a:extLst>
          </p:cNvPr>
          <p:cNvPicPr>
            <a:picLocks noChangeAspect="1"/>
          </p:cNvPicPr>
          <p:nvPr/>
        </p:nvPicPr>
        <p:blipFill>
          <a:blip r:embed="rId4"/>
          <a:stretch>
            <a:fillRect/>
          </a:stretch>
        </p:blipFill>
        <p:spPr>
          <a:xfrm>
            <a:off x="9143999" y="1751745"/>
            <a:ext cx="2338034" cy="4940110"/>
          </a:xfrm>
          <a:prstGeom prst="rect">
            <a:avLst/>
          </a:prstGeom>
        </p:spPr>
      </p:pic>
    </p:spTree>
    <p:extLst>
      <p:ext uri="{BB962C8B-B14F-4D97-AF65-F5344CB8AC3E}">
        <p14:creationId xmlns:p14="http://schemas.microsoft.com/office/powerpoint/2010/main" val="1422872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with numbers and a missing number&#10;&#10;Description automatically generated">
            <a:extLst>
              <a:ext uri="{FF2B5EF4-FFF2-40B4-BE49-F238E27FC236}">
                <a16:creationId xmlns:a16="http://schemas.microsoft.com/office/drawing/2014/main" id="{94382176-F9A2-D2B0-E1B9-046F02D0DCAF}"/>
              </a:ext>
            </a:extLst>
          </p:cNvPr>
          <p:cNvPicPr>
            <a:picLocks noChangeAspect="1"/>
          </p:cNvPicPr>
          <p:nvPr/>
        </p:nvPicPr>
        <p:blipFill>
          <a:blip r:embed="rId2"/>
          <a:stretch>
            <a:fillRect/>
          </a:stretch>
        </p:blipFill>
        <p:spPr>
          <a:xfrm>
            <a:off x="447394" y="1030878"/>
            <a:ext cx="4389120" cy="5256692"/>
          </a:xfrm>
          <a:prstGeom prst="rect">
            <a:avLst/>
          </a:prstGeom>
        </p:spPr>
      </p:pic>
      <p:sp>
        <p:nvSpPr>
          <p:cNvPr id="4" name="TextBox 3">
            <a:extLst>
              <a:ext uri="{FF2B5EF4-FFF2-40B4-BE49-F238E27FC236}">
                <a16:creationId xmlns:a16="http://schemas.microsoft.com/office/drawing/2014/main" id="{BDC37BC0-BD06-50E3-A3A1-1CD27803D26D}"/>
              </a:ext>
            </a:extLst>
          </p:cNvPr>
          <p:cNvSpPr txBox="1"/>
          <p:nvPr/>
        </p:nvSpPr>
        <p:spPr>
          <a:xfrm>
            <a:off x="5047859" y="2516201"/>
            <a:ext cx="7144141" cy="26436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Segoe UI"/>
              </a:rPr>
              <a:t>Problematic MVDs due to missing minutes or communication failure​​​​</a:t>
            </a:r>
          </a:p>
          <a:p>
            <a:pPr marL="228600" indent="-228600">
              <a:buFont typeface="Arial,Sans-Serif"/>
              <a:buChar char="•"/>
            </a:pPr>
            <a:r>
              <a:rPr lang="en-US" sz="1600">
                <a:cs typeface="Arial"/>
              </a:rPr>
              <a:t>MVDs with "</a:t>
            </a:r>
            <a:r>
              <a:rPr lang="en-US" sz="1600" b="1">
                <a:cs typeface="Arial"/>
              </a:rPr>
              <a:t>UNKNOWN</a:t>
            </a:r>
            <a:r>
              <a:rPr lang="en-US" sz="1600">
                <a:cs typeface="Arial"/>
              </a:rPr>
              <a:t>" status or missing minutes = 146 min​​</a:t>
            </a:r>
          </a:p>
          <a:p>
            <a:r>
              <a:rPr lang="en-US" sz="1600" b="1">
                <a:cs typeface="Segoe UI"/>
              </a:rPr>
              <a:t>"COMMFAIL"</a:t>
            </a:r>
            <a:r>
              <a:rPr lang="en-US" sz="1600">
                <a:cs typeface="Segoe UI"/>
              </a:rPr>
              <a:t>​​​</a:t>
            </a:r>
          </a:p>
          <a:p>
            <a:pPr marL="228600" indent="-228600">
              <a:buFont typeface="Arial,Sans-Serif"/>
              <a:buChar char="•"/>
            </a:pPr>
            <a:r>
              <a:rPr lang="en-US" sz="1600" b="1">
                <a:highlight>
                  <a:srgbClr val="FFFF00"/>
                </a:highlight>
                <a:cs typeface="Arial"/>
              </a:rPr>
              <a:t> MVD-6012N-01-WB-ML-02</a:t>
            </a:r>
            <a:r>
              <a:rPr lang="en-US" sz="1600" b="1">
                <a:cs typeface="Arial"/>
              </a:rPr>
              <a:t> ​</a:t>
            </a:r>
            <a:r>
              <a:rPr lang="en-US" sz="1600">
                <a:cs typeface="Arial"/>
              </a:rPr>
              <a:t>​​​</a:t>
            </a:r>
          </a:p>
          <a:p>
            <a:r>
              <a:rPr lang="en-US" sz="1600" b="1">
                <a:cs typeface="Segoe UI"/>
              </a:rPr>
              <a:t>       </a:t>
            </a:r>
            <a:r>
              <a:rPr lang="en-US" sz="1600" b="1">
                <a:highlight>
                  <a:srgbClr val="FFFF00"/>
                </a:highlight>
                <a:cs typeface="Segoe UI"/>
              </a:rPr>
              <a:t>MVD-6012N-01-WB-ML-01</a:t>
            </a:r>
            <a:r>
              <a:rPr lang="en-US" sz="1600">
                <a:cs typeface="Segoe UI"/>
              </a:rPr>
              <a:t> ​​​</a:t>
            </a:r>
          </a:p>
          <a:p>
            <a:r>
              <a:rPr lang="en-US" sz="1600">
                <a:cs typeface="Segoe UI"/>
              </a:rPr>
              <a:t>       Number of minutes of </a:t>
            </a:r>
            <a:r>
              <a:rPr lang="en-US" sz="1600" b="1">
                <a:cs typeface="Segoe UI"/>
              </a:rPr>
              <a:t>COMMFAIL </a:t>
            </a:r>
            <a:r>
              <a:rPr lang="en-US" sz="1600">
                <a:cs typeface="Segoe UI"/>
              </a:rPr>
              <a:t>= </a:t>
            </a:r>
            <a:r>
              <a:rPr lang="en-US" sz="1600" b="1">
                <a:cs typeface="Segoe UI"/>
              </a:rPr>
              <a:t>69157</a:t>
            </a:r>
            <a:r>
              <a:rPr lang="en-US" sz="1600">
                <a:cs typeface="Segoe UI"/>
              </a:rPr>
              <a:t> which is definitely  accountable. ​​​</a:t>
            </a:r>
          </a:p>
          <a:p>
            <a:r>
              <a:rPr lang="en-US" sz="1600">
                <a:cs typeface="Segoe UI"/>
              </a:rPr>
              <a:t>       Missing minutes - July 14 – July 31 and August 1 - August 30​​​ in 2023</a:t>
            </a:r>
          </a:p>
          <a:p>
            <a:pPr marL="285750" indent="-285750">
              <a:buFont typeface="Arial,Sans-Serif"/>
              <a:buChar char="•"/>
            </a:pPr>
            <a:r>
              <a:rPr lang="en-US" sz="1600" b="1">
                <a:highlight>
                  <a:srgbClr val="FFFF00"/>
                </a:highlight>
                <a:cs typeface="Arial"/>
              </a:rPr>
              <a:t>MVD-6021S-06-WB-RM-01</a:t>
            </a:r>
            <a:r>
              <a:rPr lang="en-US" sz="1600">
                <a:cs typeface="Arial"/>
              </a:rPr>
              <a:t>​​​</a:t>
            </a:r>
          </a:p>
          <a:p>
            <a:r>
              <a:rPr lang="en-US" sz="1600">
                <a:cs typeface="Segoe UI"/>
              </a:rPr>
              <a:t>       Number of minutes of  </a:t>
            </a:r>
            <a:r>
              <a:rPr lang="en-US" sz="1600" b="1">
                <a:cs typeface="Segoe UI"/>
              </a:rPr>
              <a:t>COMMFAIL</a:t>
            </a:r>
            <a:r>
              <a:rPr lang="en-US" sz="1600">
                <a:cs typeface="Segoe UI"/>
              </a:rPr>
              <a:t> = </a:t>
            </a:r>
            <a:r>
              <a:rPr lang="en-US" sz="1600" b="1">
                <a:cs typeface="Segoe UI"/>
              </a:rPr>
              <a:t>14223</a:t>
            </a:r>
            <a:r>
              <a:rPr lang="en-US" sz="1600">
                <a:cs typeface="Segoe UI"/>
              </a:rPr>
              <a:t> ​​​</a:t>
            </a:r>
          </a:p>
          <a:p>
            <a:r>
              <a:rPr lang="en-US" sz="1600">
                <a:cs typeface="Segoe UI"/>
              </a:rPr>
              <a:t>       Missing minutes - January 1 - January 9​</a:t>
            </a:r>
          </a:p>
        </p:txBody>
      </p:sp>
      <p:sp>
        <p:nvSpPr>
          <p:cNvPr id="7" name="TextBox 6">
            <a:extLst>
              <a:ext uri="{FF2B5EF4-FFF2-40B4-BE49-F238E27FC236}">
                <a16:creationId xmlns:a16="http://schemas.microsoft.com/office/drawing/2014/main" id="{7E91744C-1C91-A070-70BF-65C94FB691CF}"/>
              </a:ext>
            </a:extLst>
          </p:cNvPr>
          <p:cNvSpPr txBox="1"/>
          <p:nvPr/>
        </p:nvSpPr>
        <p:spPr>
          <a:xfrm>
            <a:off x="851263" y="213360"/>
            <a:ext cx="43891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Problematic MVDs</a:t>
            </a:r>
          </a:p>
        </p:txBody>
      </p:sp>
      <p:sp>
        <p:nvSpPr>
          <p:cNvPr id="5" name="TextBox 4">
            <a:extLst>
              <a:ext uri="{FF2B5EF4-FFF2-40B4-BE49-F238E27FC236}">
                <a16:creationId xmlns:a16="http://schemas.microsoft.com/office/drawing/2014/main" id="{89120AC8-C714-7D18-69FF-7B21A77ECD49}"/>
              </a:ext>
            </a:extLst>
          </p:cNvPr>
          <p:cNvSpPr txBox="1"/>
          <p:nvPr/>
        </p:nvSpPr>
        <p:spPr>
          <a:xfrm>
            <a:off x="5240383" y="5410679"/>
            <a:ext cx="73337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t>OFFSET A </a:t>
            </a:r>
            <a:r>
              <a:rPr lang="en-US" sz="1800"/>
              <a:t>= MVD </a:t>
            </a:r>
            <a:r>
              <a:rPr lang="en-US" sz="1800">
                <a:ea typeface="+mn-lt"/>
                <a:cs typeface="+mn-lt"/>
              </a:rPr>
              <a:t>Cluster C –</a:t>
            </a:r>
            <a:r>
              <a:rPr lang="en-US" sz="1800"/>
              <a:t> (MVD Cluster A + MVD </a:t>
            </a:r>
            <a:r>
              <a:rPr lang="en-US" sz="1800">
                <a:ea typeface="+mn-lt"/>
                <a:cs typeface="+mn-lt"/>
              </a:rPr>
              <a:t>Cluster B)</a:t>
            </a:r>
            <a:endParaRPr lang="en-US" sz="1800"/>
          </a:p>
        </p:txBody>
      </p:sp>
      <p:grpSp>
        <p:nvGrpSpPr>
          <p:cNvPr id="9" name="Group 8">
            <a:extLst>
              <a:ext uri="{FF2B5EF4-FFF2-40B4-BE49-F238E27FC236}">
                <a16:creationId xmlns:a16="http://schemas.microsoft.com/office/drawing/2014/main" id="{71CE0142-CCF2-53AF-0D1B-95B4C64A0363}"/>
              </a:ext>
            </a:extLst>
          </p:cNvPr>
          <p:cNvGrpSpPr/>
          <p:nvPr/>
        </p:nvGrpSpPr>
        <p:grpSpPr>
          <a:xfrm>
            <a:off x="4963884" y="287606"/>
            <a:ext cx="7086602" cy="1890963"/>
            <a:chOff x="5105398" y="0"/>
            <a:chExt cx="7086602" cy="1890963"/>
          </a:xfrm>
        </p:grpSpPr>
        <p:pic>
          <p:nvPicPr>
            <p:cNvPr id="6" name="Picture 5" descr="A diagram of a cluster&#10;&#10;Description automatically generated">
              <a:extLst>
                <a:ext uri="{FF2B5EF4-FFF2-40B4-BE49-F238E27FC236}">
                  <a16:creationId xmlns:a16="http://schemas.microsoft.com/office/drawing/2014/main" id="{2E5571BC-C423-AE2A-EA20-2C82AC4D1321}"/>
                </a:ext>
              </a:extLst>
            </p:cNvPr>
            <p:cNvPicPr>
              <a:picLocks noChangeAspect="1"/>
            </p:cNvPicPr>
            <p:nvPr/>
          </p:nvPicPr>
          <p:blipFill>
            <a:blip r:embed="rId3"/>
            <a:stretch>
              <a:fillRect/>
            </a:stretch>
          </p:blipFill>
          <p:spPr>
            <a:xfrm>
              <a:off x="5105398" y="0"/>
              <a:ext cx="7086602" cy="1890963"/>
            </a:xfrm>
            <a:prstGeom prst="rect">
              <a:avLst/>
            </a:prstGeom>
          </p:spPr>
        </p:pic>
        <p:sp>
          <p:nvSpPr>
            <p:cNvPr id="2" name="Rectangle 1">
              <a:extLst>
                <a:ext uri="{FF2B5EF4-FFF2-40B4-BE49-F238E27FC236}">
                  <a16:creationId xmlns:a16="http://schemas.microsoft.com/office/drawing/2014/main" id="{1F0232B1-D4B7-2A99-B4C3-53C34E2DFAD5}"/>
                </a:ext>
              </a:extLst>
            </p:cNvPr>
            <p:cNvSpPr/>
            <p:nvPr/>
          </p:nvSpPr>
          <p:spPr>
            <a:xfrm>
              <a:off x="6820678" y="975049"/>
              <a:ext cx="251926" cy="158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E28A1AA-1789-293B-5644-BDCE5299D487}"/>
                </a:ext>
              </a:extLst>
            </p:cNvPr>
            <p:cNvSpPr txBox="1"/>
            <p:nvPr/>
          </p:nvSpPr>
          <p:spPr>
            <a:xfrm>
              <a:off x="7441163" y="819161"/>
              <a:ext cx="502061" cy="369332"/>
            </a:xfrm>
            <a:prstGeom prst="rect">
              <a:avLst/>
            </a:prstGeom>
            <a:noFill/>
          </p:spPr>
          <p:txBody>
            <a:bodyPr wrap="none" rtlCol="0">
              <a:spAutoFit/>
            </a:bodyPr>
            <a:lstStyle/>
            <a:p>
              <a:r>
                <a:rPr lang="en-US"/>
                <a:t>⚠️</a:t>
              </a:r>
            </a:p>
          </p:txBody>
        </p:sp>
      </p:grpSp>
    </p:spTree>
    <p:extLst>
      <p:ext uri="{BB962C8B-B14F-4D97-AF65-F5344CB8AC3E}">
        <p14:creationId xmlns:p14="http://schemas.microsoft.com/office/powerpoint/2010/main" val="810835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76C7E2-C738-F0D7-58BD-A47075AFCA74}"/>
              </a:ext>
            </a:extLst>
          </p:cNvPr>
          <p:cNvSpPr txBox="1"/>
          <p:nvPr/>
        </p:nvSpPr>
        <p:spPr>
          <a:xfrm>
            <a:off x="2938058" y="123858"/>
            <a:ext cx="6699270" cy="461665"/>
          </a:xfrm>
          <a:prstGeom prst="rect">
            <a:avLst/>
          </a:prstGeom>
          <a:noFill/>
        </p:spPr>
        <p:txBody>
          <a:bodyPr wrap="none" lIns="91440" tIns="45720" rIns="91440" bIns="45720" rtlCol="0" anchor="t">
            <a:spAutoFit/>
          </a:bodyPr>
          <a:lstStyle/>
          <a:p>
            <a:r>
              <a:rPr lang="en-US" sz="2400"/>
              <a:t>MVD Segment 2 Roadmap - Insights from Tableau</a:t>
            </a:r>
          </a:p>
        </p:txBody>
      </p:sp>
      <p:pic>
        <p:nvPicPr>
          <p:cNvPr id="2" name="2024-04-18 11-50-51">
            <a:hlinkClick r:id="" action="ppaction://media"/>
            <a:extLst>
              <a:ext uri="{FF2B5EF4-FFF2-40B4-BE49-F238E27FC236}">
                <a16:creationId xmlns:a16="http://schemas.microsoft.com/office/drawing/2014/main" id="{73746A43-FE7C-CA39-E460-F51BBF3386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6096" y="734459"/>
            <a:ext cx="10023377" cy="5638150"/>
          </a:xfrm>
          <a:prstGeom prst="rect">
            <a:avLst/>
          </a:prstGeom>
        </p:spPr>
      </p:pic>
    </p:spTree>
    <p:extLst>
      <p:ext uri="{BB962C8B-B14F-4D97-AF65-F5344CB8AC3E}">
        <p14:creationId xmlns:p14="http://schemas.microsoft.com/office/powerpoint/2010/main" val="11538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table with numbers and numbers&#10;&#10;Description automatically generated">
            <a:extLst>
              <a:ext uri="{FF2B5EF4-FFF2-40B4-BE49-F238E27FC236}">
                <a16:creationId xmlns:a16="http://schemas.microsoft.com/office/drawing/2014/main" id="{4E0D38D3-8BEE-CED4-7A50-27DE1F7873AC}"/>
              </a:ext>
            </a:extLst>
          </p:cNvPr>
          <p:cNvPicPr>
            <a:picLocks noChangeAspect="1"/>
          </p:cNvPicPr>
          <p:nvPr/>
        </p:nvPicPr>
        <p:blipFill>
          <a:blip r:embed="rId2"/>
          <a:stretch>
            <a:fillRect/>
          </a:stretch>
        </p:blipFill>
        <p:spPr>
          <a:xfrm>
            <a:off x="632772" y="4082422"/>
            <a:ext cx="10585269" cy="2195712"/>
          </a:xfrm>
          <a:prstGeom prst="rect">
            <a:avLst/>
          </a:prstGeom>
        </p:spPr>
      </p:pic>
      <p:sp>
        <p:nvSpPr>
          <p:cNvPr id="7" name="TextBox 6">
            <a:extLst>
              <a:ext uri="{FF2B5EF4-FFF2-40B4-BE49-F238E27FC236}">
                <a16:creationId xmlns:a16="http://schemas.microsoft.com/office/drawing/2014/main" id="{BDE49E64-2F98-5BFA-70B4-5B9F8ED64560}"/>
              </a:ext>
            </a:extLst>
          </p:cNvPr>
          <p:cNvSpPr txBox="1"/>
          <p:nvPr/>
        </p:nvSpPr>
        <p:spPr>
          <a:xfrm>
            <a:off x="632772" y="3320001"/>
            <a:ext cx="1036001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OFFSET A </a:t>
            </a:r>
            <a:r>
              <a:rPr lang="en-US" sz="1600"/>
              <a:t>= MVD </a:t>
            </a:r>
            <a:r>
              <a:rPr lang="en-US" sz="1600">
                <a:ea typeface="+mn-lt"/>
                <a:cs typeface="+mn-lt"/>
              </a:rPr>
              <a:t>Cluster C –</a:t>
            </a:r>
            <a:r>
              <a:rPr lang="en-US" sz="1600"/>
              <a:t> (MVD Cluster A + MVD </a:t>
            </a:r>
            <a:r>
              <a:rPr lang="en-US" sz="1600">
                <a:ea typeface="+mn-lt"/>
                <a:cs typeface="+mn-lt"/>
              </a:rPr>
              <a:t>Cluster B)</a:t>
            </a:r>
            <a:endParaRPr lang="en-US" sz="1600"/>
          </a:p>
        </p:txBody>
      </p:sp>
      <p:pic>
        <p:nvPicPr>
          <p:cNvPr id="9" name="Picture 8" descr="A diagram of a cluster&#10;&#10;Description automatically generated">
            <a:extLst>
              <a:ext uri="{FF2B5EF4-FFF2-40B4-BE49-F238E27FC236}">
                <a16:creationId xmlns:a16="http://schemas.microsoft.com/office/drawing/2014/main" id="{82DFB986-CD4D-98C5-9B40-58A08B1316E4}"/>
              </a:ext>
            </a:extLst>
          </p:cNvPr>
          <p:cNvPicPr>
            <a:picLocks noChangeAspect="1"/>
          </p:cNvPicPr>
          <p:nvPr/>
        </p:nvPicPr>
        <p:blipFill>
          <a:blip r:embed="rId3"/>
          <a:stretch>
            <a:fillRect/>
          </a:stretch>
        </p:blipFill>
        <p:spPr>
          <a:xfrm>
            <a:off x="632772" y="1328778"/>
            <a:ext cx="10493830" cy="1890963"/>
          </a:xfrm>
          <a:prstGeom prst="rect">
            <a:avLst/>
          </a:prstGeom>
        </p:spPr>
      </p:pic>
      <p:sp>
        <p:nvSpPr>
          <p:cNvPr id="3" name="Rectangle 2">
            <a:extLst>
              <a:ext uri="{FF2B5EF4-FFF2-40B4-BE49-F238E27FC236}">
                <a16:creationId xmlns:a16="http://schemas.microsoft.com/office/drawing/2014/main" id="{2985FD59-764A-8F50-F792-22850F699E82}"/>
              </a:ext>
            </a:extLst>
          </p:cNvPr>
          <p:cNvSpPr/>
          <p:nvPr/>
        </p:nvSpPr>
        <p:spPr>
          <a:xfrm>
            <a:off x="3171467" y="2318657"/>
            <a:ext cx="341510" cy="1543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14D33F-2639-8EAE-59FF-30D94B838908}"/>
              </a:ext>
            </a:extLst>
          </p:cNvPr>
          <p:cNvSpPr txBox="1"/>
          <p:nvPr/>
        </p:nvSpPr>
        <p:spPr>
          <a:xfrm>
            <a:off x="4228936" y="2133991"/>
            <a:ext cx="502061" cy="369332"/>
          </a:xfrm>
          <a:prstGeom prst="rect">
            <a:avLst/>
          </a:prstGeom>
          <a:noFill/>
        </p:spPr>
        <p:txBody>
          <a:bodyPr wrap="square" rtlCol="0">
            <a:spAutoFit/>
          </a:bodyPr>
          <a:lstStyle/>
          <a:p>
            <a:r>
              <a:rPr lang="en-US"/>
              <a:t>⚠️</a:t>
            </a:r>
          </a:p>
        </p:txBody>
      </p:sp>
      <p:sp>
        <p:nvSpPr>
          <p:cNvPr id="2" name="TextBox 1">
            <a:extLst>
              <a:ext uri="{FF2B5EF4-FFF2-40B4-BE49-F238E27FC236}">
                <a16:creationId xmlns:a16="http://schemas.microsoft.com/office/drawing/2014/main" id="{B873FA4A-CFE1-900D-6EFC-99BB597C1FE4}"/>
              </a:ext>
            </a:extLst>
          </p:cNvPr>
          <p:cNvSpPr txBox="1"/>
          <p:nvPr/>
        </p:nvSpPr>
        <p:spPr>
          <a:xfrm>
            <a:off x="3171467" y="381527"/>
            <a:ext cx="64552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Offset Calculation</a:t>
            </a:r>
          </a:p>
        </p:txBody>
      </p:sp>
    </p:spTree>
    <p:extLst>
      <p:ext uri="{BB962C8B-B14F-4D97-AF65-F5344CB8AC3E}">
        <p14:creationId xmlns:p14="http://schemas.microsoft.com/office/powerpoint/2010/main" val="1433476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1DBDD3B4CEDD479749B803D5BADF30" ma:contentTypeVersion="14" ma:contentTypeDescription="Create a new document." ma:contentTypeScope="" ma:versionID="35cffc9cc1c9b96763d51dffb0ee4261">
  <xsd:schema xmlns:xsd="http://www.w3.org/2001/XMLSchema" xmlns:xs="http://www.w3.org/2001/XMLSchema" xmlns:p="http://schemas.microsoft.com/office/2006/metadata/properties" xmlns:ns2="e50a05c8-122d-449f-8657-8ed57273157f" xmlns:ns3="5cc7c79f-18d4-456f-940b-9eabe3ad5461" targetNamespace="http://schemas.microsoft.com/office/2006/metadata/properties" ma:root="true" ma:fieldsID="c2b26a57a10446c41861e9f54b2dd142" ns2:_="" ns3:_="">
    <xsd:import namespace="e50a05c8-122d-449f-8657-8ed57273157f"/>
    <xsd:import namespace="5cc7c79f-18d4-456f-940b-9eabe3ad546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0a05c8-122d-449f-8657-8ed5727315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851a94d3-361c-4fb2-8e79-cb69b3aef04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cc7c79f-18d4-456f-940b-9eabe3ad546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471197eb-3a7e-4a72-8391-7581c2ee5f4b}" ma:internalName="TaxCatchAll" ma:showField="CatchAllData" ma:web="5cc7c79f-18d4-456f-940b-9eabe3ad546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50a05c8-122d-449f-8657-8ed57273157f">
      <Terms xmlns="http://schemas.microsoft.com/office/infopath/2007/PartnerControls"/>
    </lcf76f155ced4ddcb4097134ff3c332f>
    <TaxCatchAll xmlns="5cc7c79f-18d4-456f-940b-9eabe3ad5461" xsi:nil="true"/>
  </documentManagement>
</p:properties>
</file>

<file path=customXml/itemProps1.xml><?xml version="1.0" encoding="utf-8"?>
<ds:datastoreItem xmlns:ds="http://schemas.openxmlformats.org/officeDocument/2006/customXml" ds:itemID="{4FE7332E-6528-4853-8327-9EFCAFF40591}">
  <ds:schemaRefs>
    <ds:schemaRef ds:uri="5cc7c79f-18d4-456f-940b-9eabe3ad5461"/>
    <ds:schemaRef ds:uri="e50a05c8-122d-449f-8657-8ed57273157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793C9BE-6CC8-4F73-A2BA-DC2697F47673}">
  <ds:schemaRefs>
    <ds:schemaRef ds:uri="http://schemas.microsoft.com/sharepoint/v3/contenttype/forms"/>
  </ds:schemaRefs>
</ds:datastoreItem>
</file>

<file path=customXml/itemProps3.xml><?xml version="1.0" encoding="utf-8"?>
<ds:datastoreItem xmlns:ds="http://schemas.openxmlformats.org/officeDocument/2006/customXml" ds:itemID="{092F4A8D-1E99-41FC-9832-C7C71BFF94F4}">
  <ds:schemaRefs>
    <ds:schemaRef ds:uri="5cc7c79f-18d4-456f-940b-9eabe3ad5461"/>
    <ds:schemaRef ds:uri="e50a05c8-122d-449f-8657-8ed57273157f"/>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Slides>
  <Notes>1</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     Team Members Masters in Business Analytics</vt:lpstr>
      <vt:lpstr>Executive Summary</vt:lpstr>
      <vt:lpstr>Project Objectives</vt:lpstr>
      <vt:lpstr>Data Collection and Exploration</vt:lpstr>
      <vt:lpstr>PowerPoint Presentation</vt:lpstr>
      <vt:lpstr>PowerPoint Presentation</vt:lpstr>
      <vt:lpstr>PowerPoint Presentation</vt:lpstr>
      <vt:lpstr>PowerPoint Presentation</vt:lpstr>
      <vt:lpstr>PowerPoint Presentation</vt:lpstr>
      <vt:lpstr>Forecasting Model</vt:lpstr>
      <vt:lpstr>Trend Analysis and Prediction Analysis</vt:lpstr>
      <vt:lpstr>Recommendations</vt:lpstr>
      <vt:lpstr>PowerPoint Presentation</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Sudharsan, Saranya</dc:creator>
  <cp:revision>1</cp:revision>
  <dcterms:created xsi:type="dcterms:W3CDTF">2024-04-15T08:33:21Z</dcterms:created>
  <dcterms:modified xsi:type="dcterms:W3CDTF">2024-04-19T03:21:59Z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0x0101008A1DBDD3B4CEDD479749B803D5BADF30</vt:lpwstr>
  </property>
  <property fmtid="{D5CDD505-2E9C-101B-9397-08002B2CF9AE}" pid="3" name="MediaServiceImageTags">
    <vt:lpwstr/>
  </property>
</Properties>
</file>